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2" r:id="rId4"/>
    <p:sldMasterId id="2147483693" r:id="rId5"/>
    <p:sldMasterId id="2147483694" r:id="rId6"/>
    <p:sldMasterId id="214748369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B41696-6854-4C37-B8D7-B36A7FB67288}">
  <a:tblStyle styleId="{0AB41696-6854-4C37-B8D7-B36A7FB672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Robin-Dunbar/e/B00JUFK6YG/ref=dp_byline_cont_ebooks_1" TargetMode="External"/><Relationship Id="rId3" Type="http://schemas.openxmlformats.org/officeDocument/2006/relationships/hyperlink" Target="https://www.amazon.com/dp/B08W4XPK7G/"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med.ncbi.nlm.nih.gov/19575315/#:~:text=Abstract,their%20unusually%20complex%20social%20systems" TargetMode="External"/><Relationship Id="rId3" Type="http://schemas.openxmlformats.org/officeDocument/2006/relationships/hyperlink" Target="http://www.sci-news.com/othersciences/anthropology/social-brain-hypothesis-challenged-04738.html"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danctheduck/status/1515210653807513600" TargetMode="External"/><Relationship Id="rId3" Type="http://schemas.openxmlformats.org/officeDocument/2006/relationships/hyperlink" Target="https://www.psychologytoday.com/us/blog/finding-new-home/202204/why-buying-things-makes-us-feel-less-lonely"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danctheduck/status/1503924078289203201" TargetMode="External"/><Relationship Id="rId3" Type="http://schemas.openxmlformats.org/officeDocument/2006/relationships/hyperlink" Target="https://www.apa.org/news/press/releases/2013/11/video-games"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danctheduck/status/1503924078289203201" TargetMode="External"/><Relationship Id="rId3" Type="http://schemas.openxmlformats.org/officeDocument/2006/relationships/hyperlink" Target="https://www.apa.org/news/press/releases/2013/11/video-games" TargetMode="Externa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elf-determination_theory"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jecthorseshoe.com/reports/featured/ph17r3.htm#:~:text=Coziness%20itself%20refers%20to%20how,no%20impending%20loss%20or%20threat"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lostgarden.com/2012/04/loops-and-arcs.html"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ews.ku.edu/2018/03/06/study-reveals-number-hours-it-takes-make-friend"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1" Type="http://schemas.openxmlformats.org/officeDocument/2006/relationships/hyperlink" Target="https://yppedia.puzzlepirates.com/Treasure_Haul" TargetMode="External"/><Relationship Id="rId10" Type="http://schemas.openxmlformats.org/officeDocument/2006/relationships/hyperlink" Target="https://yppedia.puzzlepirates.com/Memorization" TargetMode="External"/><Relationship Id="rId13" Type="http://schemas.openxmlformats.org/officeDocument/2006/relationships/hyperlink" Target="https://yppedia.puzzlepirates.com/Flotilla" TargetMode="External"/><Relationship Id="rId12" Type="http://schemas.openxmlformats.org/officeDocument/2006/relationships/hyperlink" Target="https://yppedia.puzzlepirates.com/Blockade" TargetMode="External"/><Relationship Id="rId1" Type="http://schemas.openxmlformats.org/officeDocument/2006/relationships/notesMaster" Target="../notesMasters/notesMaster1.xml"/><Relationship Id="rId2" Type="http://schemas.openxmlformats.org/officeDocument/2006/relationships/hyperlink" Target="https://yppedia.puzzlepirates.com/Sailing" TargetMode="External"/><Relationship Id="rId3" Type="http://schemas.openxmlformats.org/officeDocument/2006/relationships/hyperlink" Target="https://yppedia.puzzlepirates.com/Rigging" TargetMode="External"/><Relationship Id="rId4" Type="http://schemas.openxmlformats.org/officeDocument/2006/relationships/hyperlink" Target="https://yppedia.puzzlepirates.com/Bilging" TargetMode="External"/><Relationship Id="rId9" Type="http://schemas.openxmlformats.org/officeDocument/2006/relationships/hyperlink" Target="https://yppedia.puzzlepirates.com/Navigation" TargetMode="External"/><Relationship Id="rId14" Type="http://schemas.openxmlformats.org/officeDocument/2006/relationships/hyperlink" Target="https://yppedia.puzzlepirates.com/Atlantis" TargetMode="External"/><Relationship Id="rId5" Type="http://schemas.openxmlformats.org/officeDocument/2006/relationships/hyperlink" Target="https://yppedia.puzzlepirates.com/Carpentry" TargetMode="External"/><Relationship Id="rId6" Type="http://schemas.openxmlformats.org/officeDocument/2006/relationships/hyperlink" Target="https://yppedia.puzzlepirates.com/Patching" TargetMode="External"/><Relationship Id="rId7" Type="http://schemas.openxmlformats.org/officeDocument/2006/relationships/hyperlink" Target="https://yppedia.puzzlepirates.com/Gunnery" TargetMode="External"/><Relationship Id="rId8" Type="http://schemas.openxmlformats.org/officeDocument/2006/relationships/hyperlink" Target="https://yppedia.puzzlepirates.com/Commanding_officer"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phkoster.com/2018/03/16/the-trust-spectrum/"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uukkablab.com/?p=168" TargetMode="External"/><Relationship Id="rId3" Type="http://schemas.openxmlformats.org/officeDocument/2006/relationships/hyperlink" Target="https://www.ocf.berkeley.edu/~adp/rasclab_v1/ffp.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One of the biggest drivers of thriving. </a:t>
            </a:r>
            <a:endParaRPr/>
          </a:p>
          <a:p>
            <a:pPr indent="0" lvl="0" marL="0" marR="0" rtl="0" algn="l">
              <a:spcBef>
                <a:spcPts val="0"/>
              </a:spcBef>
              <a:spcAft>
                <a:spcPts val="0"/>
              </a:spcAft>
              <a:buNone/>
            </a:pPr>
            <a:r>
              <a:rPr lang="en-US"/>
              <a:t>Most people only have 5 to 7 friends</a:t>
            </a:r>
            <a:endParaRPr/>
          </a:p>
        </p:txBody>
      </p:sp>
      <p:sp>
        <p:nvSpPr>
          <p:cNvPr id="377" name="Google Shape;37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8875d2fa7_1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8875d2fa7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g28875d2fa7_1_1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8875d2fa7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8875d2fa7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g28875d2fa7_1_1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8875d2fa7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g28875d2fa7_1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Prematurely revealed personal information may be used as a resource to extract value from someone who is not seen as a close trusted friend. Exploiting racism for example is easier when you are dealing with a dehumanized other, especially if it gives you social currency of some sort within an existing community.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Once you are close friends, this form of disclosure is less likely. (The economic reading of why premature disclosure occurs) </a:t>
            </a:r>
            <a:endParaRPr/>
          </a:p>
        </p:txBody>
      </p:sp>
      <p:sp>
        <p:nvSpPr>
          <p:cNvPr id="1434" name="Google Shape;1434;g28875d2fa7_1_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4e864daf8b481493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0" name="Google Shape;1440;g4e864daf8b481493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Before the relationship is ready...</a:t>
            </a:r>
            <a:endParaRPr/>
          </a:p>
          <a:p>
            <a:pPr indent="-228600" lvl="0" marL="342900" rtl="0" algn="l">
              <a:spcBef>
                <a:spcPts val="0"/>
              </a:spcBef>
              <a:spcAft>
                <a:spcPts val="0"/>
              </a:spcAft>
              <a:buSzPts val="1400"/>
              <a:buChar char="•"/>
            </a:pPr>
            <a:r>
              <a:rPr lang="en-US"/>
              <a:t>Surface real world similarity </a:t>
            </a:r>
            <a:endParaRPr/>
          </a:p>
          <a:p>
            <a:pPr indent="-228600" lvl="0" marL="342900" rtl="0" algn="l">
              <a:spcBef>
                <a:spcPts val="0"/>
              </a:spcBef>
              <a:spcAft>
                <a:spcPts val="0"/>
              </a:spcAft>
              <a:buSzPts val="1400"/>
              <a:buChar char="•"/>
            </a:pPr>
            <a:r>
              <a:rPr lang="en-US"/>
              <a:t>Players fall back on negative stereotypes</a:t>
            </a:r>
            <a:endParaRPr/>
          </a:p>
        </p:txBody>
      </p:sp>
      <p:sp>
        <p:nvSpPr>
          <p:cNvPr id="1441" name="Google Shape;1441;g4e864daf8b481493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2865d4f50b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1" name="Google Shape;1451;g2865d4f50b_1_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https://eu.battle.net/forums/en/overwatch/topic/17615434058</a:t>
            </a:r>
            <a:endParaRPr/>
          </a:p>
        </p:txBody>
      </p:sp>
      <p:sp>
        <p:nvSpPr>
          <p:cNvPr id="1452" name="Google Shape;1452;g2865d4f50b_1_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8875d2fa7_1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9" name="Google Shape;1459;g28875d2fa7_1_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You’ll never get past those initial encounters. People build up defensive walls and kill the trust formation in the community. </a:t>
            </a:r>
            <a:endParaRPr/>
          </a:p>
        </p:txBody>
      </p:sp>
      <p:sp>
        <p:nvSpPr>
          <p:cNvPr id="1460" name="Google Shape;1460;g28875d2fa7_1_1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95" name="Google Shape;1495;p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8875d2fa7_1_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1" name="Google Shape;1501;g28875d2fa7_1_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502" name="Google Shape;1502;g28875d2fa7_1_1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4e864daf8b481493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8" name="Google Shape;1508;g4e864daf8b481493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Chat is critical. Just open it up at the right time. </a:t>
            </a:r>
            <a:endParaRPr/>
          </a:p>
        </p:txBody>
      </p:sp>
      <p:sp>
        <p:nvSpPr>
          <p:cNvPr id="1509" name="Google Shape;1509;g4e864daf8b481493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8875d2fa7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8875d2fa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Realm of the Mad God</a:t>
            </a:r>
            <a:endParaRPr/>
          </a:p>
          <a:p>
            <a:pPr indent="-228600" lvl="0" marL="342900" rtl="0" algn="l">
              <a:spcBef>
                <a:spcPts val="0"/>
              </a:spcBef>
              <a:spcAft>
                <a:spcPts val="0"/>
              </a:spcAft>
              <a:buSzPts val="1400"/>
              <a:buChar char="•"/>
            </a:pPr>
            <a:r>
              <a:rPr lang="en-US"/>
              <a:t>In the Nexus (Hub areas) chat could only be heard by people within a screen width</a:t>
            </a:r>
            <a:endParaRPr/>
          </a:p>
          <a:p>
            <a:pPr indent="-228600" lvl="0" marL="342900" rtl="0" algn="l">
              <a:spcBef>
                <a:spcPts val="0"/>
              </a:spcBef>
              <a:spcAft>
                <a:spcPts val="0"/>
              </a:spcAft>
              <a:buSzPts val="1400"/>
              <a:buChar char="•"/>
            </a:pPr>
            <a:r>
              <a:rPr lang="en-US"/>
              <a:t>By clustering closely in an isolated area, players could start adhoc private chats</a:t>
            </a:r>
            <a:endParaRPr/>
          </a:p>
          <a:p>
            <a:pPr indent="-228600" lvl="0" marL="342900" rtl="0" algn="l">
              <a:spcBef>
                <a:spcPts val="0"/>
              </a:spcBef>
              <a:spcAft>
                <a:spcPts val="0"/>
              </a:spcAft>
              <a:buSzPts val="1400"/>
              <a:buChar char="•"/>
            </a:pPr>
            <a:r>
              <a:rPr lang="en-US"/>
              <a:t>They could see others walk into the conversation.</a:t>
            </a:r>
            <a:endParaRPr/>
          </a:p>
          <a:p>
            <a:pPr indent="-228600" lvl="0" marL="342900" rtl="0" algn="l">
              <a:spcBef>
                <a:spcPts val="0"/>
              </a:spcBef>
              <a:spcAft>
                <a:spcPts val="0"/>
              </a:spcAft>
              <a:buSzPts val="1400"/>
              <a:buChar char="•"/>
            </a:pPr>
            <a:r>
              <a:rPr lang="en-US"/>
              <a:t>Large spaces outside main areas increased chance of privacy. </a:t>
            </a:r>
            <a:endParaRPr/>
          </a:p>
          <a:p>
            <a:pPr indent="-228600" lvl="0" marL="342900" rtl="0" algn="l">
              <a:spcBef>
                <a:spcPts val="0"/>
              </a:spcBef>
              <a:spcAft>
                <a:spcPts val="0"/>
              </a:spcAft>
              <a:buSzPts val="1400"/>
              <a:buChar char="•"/>
            </a:pPr>
            <a:r>
              <a:rPr lang="en-US"/>
              <a:t>No special commands required. Emergent privacy</a:t>
            </a:r>
            <a:endParaRPr/>
          </a:p>
          <a:p>
            <a:pPr indent="0" lvl="0" marL="0" rtl="0" algn="l">
              <a:spcBef>
                <a:spcPts val="0"/>
              </a:spcBef>
              <a:spcAft>
                <a:spcPts val="0"/>
              </a:spcAft>
              <a:buNone/>
            </a:pPr>
            <a:r>
              <a:t/>
            </a:r>
            <a:endParaRPr/>
          </a:p>
        </p:txBody>
      </p:sp>
      <p:sp>
        <p:nvSpPr>
          <p:cNvPr id="1516" name="Google Shape;1516;g28875d2fa7_0_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f59c0dbc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2af59c0dbc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The flip side</a:t>
            </a:r>
            <a:endParaRPr/>
          </a:p>
          <a:p>
            <a:pPr indent="0" lvl="0" marL="0" rtl="0" algn="l">
              <a:spcBef>
                <a:spcPts val="0"/>
              </a:spcBef>
              <a:spcAft>
                <a:spcPts val="0"/>
              </a:spcAft>
              <a:buClr>
                <a:schemeClr val="dk1"/>
              </a:buClr>
              <a:buFont typeface="Arial"/>
              <a:buNone/>
            </a:pPr>
            <a:r>
              <a:rPr lang="en-US"/>
              <a:t>This findings are especially true with teens. </a:t>
            </a:r>
            <a:endParaRPr/>
          </a:p>
        </p:txBody>
      </p:sp>
      <p:sp>
        <p:nvSpPr>
          <p:cNvPr id="384" name="Google Shape;384;g2af59c0dbc_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of Opt-in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Realm of the Mad God</a:t>
            </a:r>
            <a:endParaRPr/>
          </a:p>
          <a:p>
            <a:pPr indent="-228600" lvl="0" marL="342900" rtl="0" algn="l">
              <a:spcBef>
                <a:spcPts val="0"/>
              </a:spcBef>
              <a:spcAft>
                <a:spcPts val="0"/>
              </a:spcAft>
              <a:buSzPts val="1400"/>
              <a:buChar char="•"/>
            </a:pPr>
            <a:r>
              <a:rPr lang="en-US"/>
              <a:t>You could choose to go out into the wilderness. </a:t>
            </a:r>
            <a:endParaRPr/>
          </a:p>
          <a:p>
            <a:pPr indent="-228600" lvl="0" marL="342900" rtl="0" algn="l">
              <a:spcBef>
                <a:spcPts val="0"/>
              </a:spcBef>
              <a:spcAft>
                <a:spcPts val="0"/>
              </a:spcAft>
              <a:buSzPts val="1400"/>
              <a:buChar char="•"/>
            </a:pPr>
            <a:r>
              <a:rPr lang="en-US"/>
              <a:t>This led to opt-in privacy</a:t>
            </a:r>
            <a:endParaRPr/>
          </a:p>
        </p:txBody>
      </p:sp>
      <p:sp>
        <p:nvSpPr>
          <p:cNvPr id="1537" name="Google Shape;1537;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8875d2fa7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5" name="Google Shape;1545;g28875d2fa7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Nintendo Friend codes: Have a cost. </a:t>
            </a:r>
            <a:endParaRPr/>
          </a:p>
          <a:p>
            <a:pPr indent="0" lvl="0" marL="0" rtl="0" algn="l">
              <a:spcBef>
                <a:spcPts val="0"/>
              </a:spcBef>
              <a:spcAft>
                <a:spcPts val="0"/>
              </a:spcAft>
              <a:buNone/>
            </a:pPr>
            <a:r>
              <a:rPr lang="en-US"/>
              <a:t>Use outside channels. Doubles as virality</a:t>
            </a:r>
            <a:endParaRPr/>
          </a:p>
          <a:p>
            <a:pPr indent="0" lvl="0" marL="0" rtl="0" algn="l">
              <a:spcBef>
                <a:spcPts val="0"/>
              </a:spcBef>
              <a:spcAft>
                <a:spcPts val="0"/>
              </a:spcAft>
              <a:buNone/>
            </a:pPr>
            <a:r>
              <a:rPr lang="en-US"/>
              <a:t>Make responding costs 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https://www.gamasutra.com/blogs/ConstantinBacioiu/20171121/310012/Post_Mortem_I_thought_I_could_ship_at_least_700_units_to_stay_in_business.php#comments</a:t>
            </a:r>
            <a:endParaRPr/>
          </a:p>
        </p:txBody>
      </p:sp>
      <p:sp>
        <p:nvSpPr>
          <p:cNvPr id="1546" name="Google Shape;1546;g28875d2fa7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248c2b779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Friends: Understanding the Power of our Most Important Relationships</a:t>
            </a:r>
            <a:endParaRPr/>
          </a:p>
          <a:p>
            <a:pPr indent="0" lvl="0" marL="0" rtl="0" algn="l">
              <a:spcBef>
                <a:spcPts val="0"/>
              </a:spcBef>
              <a:spcAft>
                <a:spcPts val="0"/>
              </a:spcAft>
              <a:buClr>
                <a:schemeClr val="dk1"/>
              </a:buClr>
              <a:buSzPts val="1100"/>
              <a:buFont typeface="Arial"/>
              <a:buNone/>
            </a:pPr>
            <a:r>
              <a:rPr lang="en-US"/>
              <a:t>by </a:t>
            </a:r>
            <a:r>
              <a:rPr lang="en-US" u="sng">
                <a:solidFill>
                  <a:schemeClr val="hlink"/>
                </a:solidFill>
                <a:hlinkClick r:id="rId2"/>
              </a:rPr>
              <a:t>Robin Dunbar</a:t>
            </a:r>
            <a:endParaRPr/>
          </a:p>
          <a:p>
            <a:pPr indent="0" lvl="0" marL="0" rtl="0" algn="l">
              <a:spcBef>
                <a:spcPts val="0"/>
              </a:spcBef>
              <a:spcAft>
                <a:spcPts val="0"/>
              </a:spcAft>
              <a:buNone/>
            </a:pPr>
            <a:r>
              <a:rPr lang="en-US" u="sng">
                <a:solidFill>
                  <a:schemeClr val="hlink"/>
                </a:solidFill>
                <a:hlinkClick r:id="rId3"/>
              </a:rPr>
              <a:t>https://www.amazon.com/dp/B08W4XPK7G/</a:t>
            </a:r>
            <a:r>
              <a:rPr lang="en-US"/>
              <a:t> </a:t>
            </a:r>
            <a:endParaRPr/>
          </a:p>
        </p:txBody>
      </p:sp>
      <p:sp>
        <p:nvSpPr>
          <p:cNvPr id="1556" name="Google Shape;1556;g1248c2b7798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248c2b7798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1248c2b779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https://pubmed.ncbi.nlm.nih.gov/19575315/#:~:text=Abstract,their%20unusually%20complex%20social%20systems</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This is one of many competing theories. Lots of evidence supporting </a:t>
            </a:r>
            <a:r>
              <a:rPr lang="en-US" u="sng">
                <a:solidFill>
                  <a:schemeClr val="hlink"/>
                </a:solidFill>
                <a:hlinkClick r:id="rId3"/>
              </a:rPr>
              <a:t>food type</a:t>
            </a:r>
            <a:r>
              <a:rPr lang="en-US"/>
              <a:t> and foraging habits as having an impact on brain growth. It is very likely a mix of these factors. </a:t>
            </a:r>
            <a:endParaRPr/>
          </a:p>
        </p:txBody>
      </p:sp>
      <p:sp>
        <p:nvSpPr>
          <p:cNvPr id="1572" name="Google Shape;1572;g1248c2b7798_0_2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1b6ceb028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8" name="Google Shape;1578;g11b6ceb0283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Why go through all this effort of making friends? The pain of lost trust is very unpleasant. But the practical benefits are immense. Trust allows us to build civilization and culture. It allows us to escape the dismal life of mere individual survival. </a:t>
            </a:r>
            <a:endParaRPr b="0" i="0" sz="1200" u="none" cap="none" strike="noStrike">
              <a:solidFill>
                <a:schemeClr val="dk1"/>
              </a:solidFill>
              <a:latin typeface="Calibri"/>
              <a:ea typeface="Calibri"/>
              <a:cs typeface="Calibri"/>
              <a:sym typeface="Calibri"/>
            </a:endParaRPr>
          </a:p>
        </p:txBody>
      </p:sp>
      <p:sp>
        <p:nvSpPr>
          <p:cNvPr id="1579" name="Google Shape;1579;g11b6ceb0283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1b6ceb0283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1b6ceb028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circles of friendship (Courtesy of Little, Brown)</a:t>
            </a:r>
            <a:endParaRPr/>
          </a:p>
        </p:txBody>
      </p:sp>
      <p:sp>
        <p:nvSpPr>
          <p:cNvPr id="1585" name="Google Shape;1585;g11b6ceb0283_0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1b6ceb0283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1b6ceb028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Support: </a:t>
            </a:r>
            <a:r>
              <a:rPr lang="en-US"/>
              <a:t>People you go to for help. </a:t>
            </a:r>
            <a:endParaRPr/>
          </a:p>
          <a:p>
            <a:pPr indent="0" lvl="0" marL="0" rtl="0" algn="l">
              <a:spcBef>
                <a:spcPts val="0"/>
              </a:spcBef>
              <a:spcAft>
                <a:spcPts val="0"/>
              </a:spcAft>
              <a:buNone/>
            </a:pPr>
            <a:r>
              <a:rPr lang="en-US"/>
              <a:t>Sympathy: People you can complain to. </a:t>
            </a:r>
            <a:endParaRPr/>
          </a:p>
        </p:txBody>
      </p:sp>
      <p:sp>
        <p:nvSpPr>
          <p:cNvPr id="1591" name="Google Shape;1591;g11b6ceb0283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1248c2b7798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1248c2b779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g1248c2b7798_0_3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1248c2b7798_0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5" name="Google Shape;1605;g1248c2b7798_0_3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u="sng">
                <a:solidFill>
                  <a:schemeClr val="hlink"/>
                </a:solidFill>
                <a:hlinkClick r:id="rId2"/>
              </a:rPr>
              <a:t>https://twitter.com/danctheduck/status/1515210653807513600</a:t>
            </a:r>
            <a:r>
              <a:rPr lang="en-US"/>
              <a:t> </a:t>
            </a:r>
            <a:endParaRPr/>
          </a:p>
          <a:p>
            <a:pPr indent="0" lvl="0" marL="0" marR="0" rtl="0" algn="l">
              <a:spcBef>
                <a:spcPts val="0"/>
              </a:spcBef>
              <a:spcAft>
                <a:spcPts val="0"/>
              </a:spcAft>
              <a:buNone/>
            </a:pPr>
            <a:r>
              <a:rPr lang="en-US" u="sng">
                <a:solidFill>
                  <a:schemeClr val="hlink"/>
                </a:solidFill>
                <a:hlinkClick r:id="rId3"/>
              </a:rPr>
              <a:t>https://www.psychologytoday.com/us/blog/finding-new-home/202204/why-buying-things-makes-us-feel-less-lonely</a:t>
            </a:r>
            <a:r>
              <a:rPr lang="en-US"/>
              <a:t> </a:t>
            </a:r>
            <a:endParaRPr/>
          </a:p>
        </p:txBody>
      </p:sp>
      <p:sp>
        <p:nvSpPr>
          <p:cNvPr id="1606" name="Google Shape;1606;g1248c2b7798_0_3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af59c0dbc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2af59c0dbc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1" name="Google Shape;391;g2af59c0dbc_0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8875d2fa7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g28875d2fa7_0_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342900" rtl="0" algn="l">
              <a:spcBef>
                <a:spcPts val="0"/>
              </a:spcBef>
              <a:spcAft>
                <a:spcPts val="0"/>
              </a:spcAft>
              <a:buSzPts val="1400"/>
              <a:buChar char="•"/>
            </a:pPr>
            <a:r>
              <a:rPr lang="en-US"/>
              <a:t>For each stage: parallel play, soft coop, hard coop, good friends</a:t>
            </a:r>
            <a:endParaRPr/>
          </a:p>
          <a:p>
            <a:pPr indent="-228600" lvl="0" marL="342900" rtl="0" algn="l">
              <a:spcBef>
                <a:spcPts val="0"/>
              </a:spcBef>
              <a:spcAft>
                <a:spcPts val="0"/>
              </a:spcAft>
              <a:buSzPts val="1400"/>
              <a:buChar char="•"/>
            </a:pPr>
            <a:r>
              <a:rPr lang="en-US"/>
              <a:t>And for each requirements: proximity, similarity, reciprocity and disclosure</a:t>
            </a:r>
            <a:endParaRPr/>
          </a:p>
          <a:p>
            <a:pPr indent="0" lvl="0" marL="0" rtl="0" algn="l">
              <a:spcBef>
                <a:spcPts val="0"/>
              </a:spcBef>
              <a:spcAft>
                <a:spcPts val="0"/>
              </a:spcAft>
              <a:buClr>
                <a:schemeClr val="dk1"/>
              </a:buClr>
              <a:buSzPts val="3200"/>
              <a:buFont typeface="Arial"/>
              <a:buNone/>
            </a:pPr>
            <a:r>
              <a:t/>
            </a:r>
            <a:endParaRPr/>
          </a:p>
        </p:txBody>
      </p:sp>
      <p:sp>
        <p:nvSpPr>
          <p:cNvPr id="1619" name="Google Shape;1619;g28875d2fa7_0_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28875d2fa7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6" name="Google Shape;1626;g28875d2fa7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You’ll be fighting human nature the whole time.  A lot of toxicity in social system occurs because you built the wrong system.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2720"/>
              <a:buFont typeface="Arial"/>
              <a:buNone/>
            </a:pPr>
            <a:r>
              <a:rPr lang="en-US"/>
              <a:t>When you build a game that is logistically and architecturally prevents friendships, you have a hard slog ahead. </a:t>
            </a:r>
            <a:endParaRPr/>
          </a:p>
        </p:txBody>
      </p:sp>
      <p:sp>
        <p:nvSpPr>
          <p:cNvPr id="1627" name="Google Shape;1627;g28875d2fa7_0_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8875d2fa7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3" name="Google Shape;1633;g28875d2fa7_0_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It is the difference </a:t>
            </a:r>
            <a:r>
              <a:rPr lang="en-US"/>
              <a:t>between</a:t>
            </a:r>
            <a:r>
              <a:rPr lang="en-US"/>
              <a:t> your game being a toxic blight on the world. </a:t>
            </a:r>
            <a:endParaRPr/>
          </a:p>
          <a:p>
            <a:pPr indent="0" lvl="0" marL="0" marR="0" rtl="0" algn="l">
              <a:spcBef>
                <a:spcPts val="0"/>
              </a:spcBef>
              <a:spcAft>
                <a:spcPts val="0"/>
              </a:spcAft>
              <a:buNone/>
            </a:pPr>
            <a:r>
              <a:rPr lang="en-US"/>
              <a:t>And your game bringing happiness to the world. </a:t>
            </a:r>
            <a:endParaRPr/>
          </a:p>
        </p:txBody>
      </p:sp>
      <p:sp>
        <p:nvSpPr>
          <p:cNvPr id="1634" name="Google Shape;1634;g28875d2fa7_0_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31f31c7ad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0" name="Google Shape;1640;g31f31c7ad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Also </a:t>
            </a:r>
            <a:endParaRPr/>
          </a:p>
          <a:p>
            <a:pPr indent="0" lvl="0" marL="0" marR="0" rtl="0" algn="l">
              <a:spcBef>
                <a:spcPts val="0"/>
              </a:spcBef>
              <a:spcAft>
                <a:spcPts val="0"/>
              </a:spcAft>
              <a:buNone/>
            </a:pPr>
            <a:r>
              <a:rPr lang="en-US"/>
              <a:t>http://www.lostgarden.com/2017/01/game-design-patterns-for-building.html</a:t>
            </a:r>
            <a:endParaRPr/>
          </a:p>
        </p:txBody>
      </p:sp>
      <p:sp>
        <p:nvSpPr>
          <p:cNvPr id="1641" name="Google Shape;1641;g31f31c7ad0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1248c2b779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Thread on transfer: </a:t>
            </a:r>
            <a:r>
              <a:rPr lang="en-US" u="sng">
                <a:solidFill>
                  <a:schemeClr val="hlink"/>
                </a:solidFill>
                <a:hlinkClick r:id="rId2"/>
              </a:rPr>
              <a:t>https://twitter.com/danctheduck/status/1503924078289203201</a:t>
            </a:r>
            <a:endParaRPr/>
          </a:p>
          <a:p>
            <a:pPr indent="0" lvl="0" marL="0" rtl="0" algn="l">
              <a:spcBef>
                <a:spcPts val="0"/>
              </a:spcBef>
              <a:spcAft>
                <a:spcPts val="0"/>
              </a:spcAft>
              <a:buNone/>
            </a:pPr>
            <a:r>
              <a:rPr lang="en-US" u="sng">
                <a:solidFill>
                  <a:schemeClr val="hlink"/>
                </a:solidFill>
                <a:hlinkClick r:id="rId3"/>
              </a:rPr>
              <a:t>https://www.apa.org/news/press/releases/2013/11/video-games</a:t>
            </a:r>
            <a:r>
              <a:rPr lang="en-US"/>
              <a:t> </a:t>
            </a:r>
            <a:endParaRPr/>
          </a:p>
        </p:txBody>
      </p:sp>
      <p:sp>
        <p:nvSpPr>
          <p:cNvPr id="1652" name="Google Shape;1652;g1248c2b7798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1b6ceb028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Thread on transfer: </a:t>
            </a:r>
            <a:r>
              <a:rPr lang="en-US" u="sng">
                <a:solidFill>
                  <a:schemeClr val="hlink"/>
                </a:solidFill>
                <a:hlinkClick r:id="rId2"/>
              </a:rPr>
              <a:t>https://twitter.com/danctheduck/status/1503924078289203201</a:t>
            </a:r>
            <a:endParaRPr/>
          </a:p>
          <a:p>
            <a:pPr indent="0" lvl="0" marL="0" rtl="0" algn="l">
              <a:spcBef>
                <a:spcPts val="0"/>
              </a:spcBef>
              <a:spcAft>
                <a:spcPts val="0"/>
              </a:spcAft>
              <a:buNone/>
            </a:pPr>
            <a:r>
              <a:rPr lang="en-US" u="sng">
                <a:solidFill>
                  <a:schemeClr val="hlink"/>
                </a:solidFill>
                <a:hlinkClick r:id="rId3"/>
              </a:rPr>
              <a:t>https://www.apa.org/news/press/releases/2013/11/video-games</a:t>
            </a:r>
            <a:r>
              <a:rPr lang="en-US"/>
              <a:t> </a:t>
            </a:r>
            <a:endParaRPr/>
          </a:p>
        </p:txBody>
      </p:sp>
      <p:sp>
        <p:nvSpPr>
          <p:cNvPr id="1658" name="Google Shape;1658;g11b6ceb028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1248c2b779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Self determination theory (SDT) is tied heavily to</a:t>
            </a:r>
            <a:r>
              <a:rPr b="1" lang="en-US"/>
              <a:t> intrinsic motivations </a:t>
            </a:r>
            <a:r>
              <a:rPr lang="en-US"/>
              <a:t>for why we do what we do. </a:t>
            </a:r>
            <a:r>
              <a:rPr lang="en-US"/>
              <a:t>Basically</a:t>
            </a:r>
            <a:r>
              <a:rPr lang="en-US"/>
              <a:t> we want to determine our path in a complex environment. When we feel trapped or forced to act in a particular way (extrinsic motivators) we decline in happiness.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Key to social systems is the Relatedness component of SDT. We want to be supported by other (trusted social bonds) and support others (reciprocate the support) </a:t>
            </a:r>
            <a:endParaRPr/>
          </a:p>
          <a:p>
            <a:pPr indent="0" lvl="0" marL="0" rtl="0" algn="l">
              <a:spcBef>
                <a:spcPts val="0"/>
              </a:spcBef>
              <a:spcAft>
                <a:spcPts val="0"/>
              </a:spcAft>
              <a:buNone/>
            </a:pPr>
            <a:r>
              <a:rPr lang="en-US" u="sng">
                <a:solidFill>
                  <a:schemeClr val="hlink"/>
                </a:solidFill>
                <a:hlinkClick r:id="rId2"/>
              </a:rPr>
              <a:t>https://en.wikipedia.org/wiki/Self-determination_theory</a:t>
            </a:r>
            <a:r>
              <a:rPr lang="en-US"/>
              <a:t> </a:t>
            </a:r>
            <a:endParaRPr/>
          </a:p>
        </p:txBody>
      </p:sp>
      <p:sp>
        <p:nvSpPr>
          <p:cNvPr id="1664" name="Google Shape;1664;g1248c2b7798_0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865d4f50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865d4f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design a many games as if they can use the naive social structures that exist in the real world. Many of our game rules assume the polite face to face interactions you might get in a game with family or friends will be the same for online gaming.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 high bandwidth, high trust environment. </a:t>
            </a:r>
            <a:endParaRPr/>
          </a:p>
        </p:txBody>
      </p:sp>
      <p:sp>
        <p:nvSpPr>
          <p:cNvPr id="397" name="Google Shape;397;g2865d4f50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865d4f50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865d4f50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Instead we interact mostly with strangers, mediated through the computer.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 low trust, low bandwidth environment. </a:t>
            </a:r>
            <a:endParaRPr/>
          </a:p>
        </p:txBody>
      </p:sp>
      <p:sp>
        <p:nvSpPr>
          <p:cNvPr id="406" name="Google Shape;406;g2865d4f50b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Which leads to a lot of toxic behavior. In Match-based systems, stranger fight. And when the match ends, you never see one another again. There’s not chance to become friends. </a:t>
            </a:r>
            <a:endParaRPr b="0" i="0" sz="1200" u="none" cap="none" strike="noStrike">
              <a:solidFill>
                <a:schemeClr val="dk1"/>
              </a:solidFill>
              <a:latin typeface="Calibri"/>
              <a:ea typeface="Calibri"/>
              <a:cs typeface="Calibri"/>
              <a:sym typeface="Calibri"/>
            </a:endParaRPr>
          </a:p>
        </p:txBody>
      </p:sp>
      <p:sp>
        <p:nvSpPr>
          <p:cNvPr id="415" name="Google Shape;415;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af59c0dbc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2af59c0dbc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You click a friend button to earn a currency. A user count ticks up somewhere. Your ‘friend’ is just are a cog in a marketing machine.  </a:t>
            </a:r>
            <a:endParaRPr b="0" i="0" sz="1200" u="none" cap="none" strike="noStrike">
              <a:solidFill>
                <a:schemeClr val="dk1"/>
              </a:solidFill>
              <a:latin typeface="Calibri"/>
              <a:ea typeface="Calibri"/>
              <a:cs typeface="Calibri"/>
              <a:sym typeface="Calibri"/>
            </a:endParaRPr>
          </a:p>
        </p:txBody>
      </p:sp>
      <p:sp>
        <p:nvSpPr>
          <p:cNvPr id="425" name="Google Shape;425;g2af59c0dbc_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f59c0dbc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2af59c0dbc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In some games you aren’t allowed to chat. Those other players could be bots for all you know. </a:t>
            </a:r>
            <a:endParaRPr/>
          </a:p>
          <a:p>
            <a:pPr indent="0" lvl="0" marL="0" marR="0" rtl="0" algn="l">
              <a:spcBef>
                <a:spcPts val="0"/>
              </a:spcBef>
              <a:spcAft>
                <a:spcPts val="0"/>
              </a:spcAft>
              <a:buNone/>
            </a:pPr>
            <a:r>
              <a:rPr lang="en-US"/>
              <a:t>In other games, you don’t bother with chat. Since you don’t want hate spewed at you. In either case, you make no friends. </a:t>
            </a:r>
            <a:endParaRPr b="0" i="0" sz="1200" u="none" cap="none" strike="noStrike">
              <a:solidFill>
                <a:schemeClr val="dk1"/>
              </a:solidFill>
              <a:latin typeface="Calibri"/>
              <a:ea typeface="Calibri"/>
              <a:cs typeface="Calibri"/>
              <a:sym typeface="Calibri"/>
            </a:endParaRPr>
          </a:p>
        </p:txBody>
      </p:sp>
      <p:sp>
        <p:nvSpPr>
          <p:cNvPr id="433" name="Google Shape;433;g2af59c0dbc_0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5addbc27f313c3c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a:t>There’s a huge opportunity here. Games absolutely build friendships. But they have a lot of really stupid practices that actively hurt friendship formation. How can we design games that are better at building friendships?</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How do we build games that help humans be their best possible self?</a:t>
            </a:r>
            <a:endParaRPr/>
          </a:p>
        </p:txBody>
      </p:sp>
      <p:sp>
        <p:nvSpPr>
          <p:cNvPr id="440" name="Google Shape;440;g5addbc27f313c3cb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If only someone had studied this topic…</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1950s</a:t>
            </a:r>
            <a:r>
              <a:rPr lang="en-US"/>
              <a:t>, Schachter and Festinger. Giants in the field of social psychology.</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Broke away from pure behaviorism and started looking at how people interact in groups.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owe the term Cognitive dissonance to Festinger. Schachter went on to create his two factor theory of emotion.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4200 results on just social proximity (propinquity) and friendship since 2010. Still a </a:t>
            </a:r>
            <a:r>
              <a:rPr lang="en-US"/>
              <a:t>broadly </a:t>
            </a:r>
            <a:r>
              <a:rPr b="0" i="0" lang="en-US" sz="1200" u="none" cap="none" strike="noStrike">
                <a:solidFill>
                  <a:schemeClr val="dk1"/>
                </a:solidFill>
                <a:latin typeface="Calibri"/>
                <a:ea typeface="Calibri"/>
                <a:cs typeface="Calibri"/>
                <a:sym typeface="Calibri"/>
              </a:rPr>
              <a:t>used and studied concept. </a:t>
            </a:r>
            <a:endParaRPr/>
          </a:p>
        </p:txBody>
      </p:sp>
      <p:sp>
        <p:nvSpPr>
          <p:cNvPr id="447" name="Google Shape;447;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b58107ff9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2b58107ff9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8" name="Google Shape;318;g2b58107ff9_0_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4" name="Google Shape;45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Arial"/>
              <a:buNone/>
            </a:pPr>
            <a:r>
              <a:rPr lang="en-US"/>
              <a:t>Here are the 3 factors you need for friendship formation. If you don’t have them in your game, deep friendships don’t form. We’ll also talk about the two accelerants: Similarity, Intensity</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We are going to go through each of these. What they are. And examples of how to build them into your game. </a:t>
            </a:r>
            <a:endParaRPr b="0" i="0" sz="1200" u="none" cap="none" strike="noStrike">
              <a:solidFill>
                <a:schemeClr val="dk1"/>
              </a:solidFill>
              <a:latin typeface="Calibri"/>
              <a:ea typeface="Calibri"/>
              <a:cs typeface="Calibri"/>
              <a:sym typeface="Calibri"/>
            </a:endParaRPr>
          </a:p>
        </p:txBody>
      </p:sp>
      <p:sp>
        <p:nvSpPr>
          <p:cNvPr id="460" name="Google Shape;46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af59c0dbc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2af59c0dbc_0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Density: </a:t>
            </a:r>
            <a:r>
              <a:rPr lang="en-US"/>
              <a:t>Intentionally design for concurrent density, not physical space. </a:t>
            </a:r>
            <a:endParaRPr/>
          </a:p>
        </p:txBody>
      </p:sp>
      <p:sp>
        <p:nvSpPr>
          <p:cNvPr id="493" name="Google Shape;493;g2af59c0dbc_0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af59c0dbc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2af59c0dbc_0_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Players need to bump into one another multiple times. Once is not enough. </a:t>
            </a:r>
            <a:endParaRPr/>
          </a:p>
        </p:txBody>
      </p:sp>
      <p:sp>
        <p:nvSpPr>
          <p:cNvPr id="510" name="Google Shape;510;g2af59c0dbc_0_7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4c7f6afd6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g34c7f6afd6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Density: </a:t>
            </a:r>
            <a:r>
              <a:rPr lang="en-US"/>
              <a:t>Intentionally design for concurrent density, not physical space. </a:t>
            </a:r>
            <a:endParaRPr/>
          </a:p>
          <a:p>
            <a:pPr indent="0" lvl="0" marL="0" rtl="0" algn="l">
              <a:spcBef>
                <a:spcPts val="0"/>
              </a:spcBef>
              <a:spcAft>
                <a:spcPts val="0"/>
              </a:spcAft>
              <a:buClr>
                <a:schemeClr val="dk1"/>
              </a:buClr>
              <a:buFont typeface="Arial"/>
              <a:buNone/>
            </a:pPr>
            <a:r>
              <a:rPr lang="en-US"/>
              <a:t>MMO’s have a problem with density. Often we say “Let’s make an infinite world” and as a result you are creating very low density. Fixed number of people / a large area = low density. </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There are issues with high density as well. Past Dunbar’s number (80 to 150), people don’t have enough mental resources to maintain meaningful relationships. Those extra people start being treated in a disposable fashion. </a:t>
            </a:r>
            <a:endParaRPr/>
          </a:p>
        </p:txBody>
      </p:sp>
      <p:sp>
        <p:nvSpPr>
          <p:cNvPr id="527" name="Google Shape;527;g34c7f6afd6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af59c0dbc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2af59c0dbc_0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Problem of one sort (Social Psychology) transforms into the problem of another sort (Logistics)</a:t>
            </a:r>
            <a:endParaRPr b="0" i="0" sz="1200" u="none" cap="none" strike="noStrike">
              <a:solidFill>
                <a:schemeClr val="dk1"/>
              </a:solidFill>
              <a:latin typeface="Calibri"/>
              <a:ea typeface="Calibri"/>
              <a:cs typeface="Calibri"/>
              <a:sym typeface="Calibri"/>
            </a:endParaRPr>
          </a:p>
        </p:txBody>
      </p:sp>
      <p:sp>
        <p:nvSpPr>
          <p:cNvPr id="595" name="Google Shape;595;g2af59c0dbc_0_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4fc39562d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34fc39562d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01" name="Google Shape;601;g34fc39562d_0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Games have a property known as the concurrency ratio. This is the number of monthly active players divided by the number of current online players. </a:t>
            </a:r>
            <a:endParaRPr/>
          </a:p>
          <a:p>
            <a:pPr indent="0" lvl="0" marL="0" rtl="0" algn="l">
              <a:spcBef>
                <a:spcPts val="0"/>
              </a:spcBef>
              <a:spcAft>
                <a:spcPts val="0"/>
              </a:spcAft>
              <a:buNone/>
            </a:pPr>
            <a:r>
              <a:rPr lang="en-US"/>
              <a:t>In the best case scenario, maybe 1/10th of your players are online at any time. </a:t>
            </a:r>
            <a:endParaRPr/>
          </a:p>
        </p:txBody>
      </p:sp>
      <p:sp>
        <p:nvSpPr>
          <p:cNvPr id="606" name="Google Shape;60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4400"/>
              <a:buNone/>
            </a:pPr>
            <a:r>
              <a:rPr lang="en-US"/>
              <a:t>This means your friends probably aren’t around.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1- (24/25)^25 = 64%</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1- (24/25)^10 = 33%</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613" name="Google Shape;61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58107ff9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58107ff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Design writings on LostGarden.com</a:t>
            </a:r>
            <a:endParaRPr/>
          </a:p>
        </p:txBody>
      </p:sp>
      <p:sp>
        <p:nvSpPr>
          <p:cNvPr id="324" name="Google Shape;324;g2b58107ff9_0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b6ceb028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11b6ceb028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4400"/>
              <a:buNone/>
            </a:pPr>
            <a:r>
              <a:rPr lang="en-US"/>
              <a:t>This means your friends probably aren’t around.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1- (24/25)^25 = 64%</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1- (24/25)^10 = 33%</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620" name="Google Shape;620;g11b6ceb0283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4fc39562d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34fc39562d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Existing friend networks can transfer, but that is often expensive and rare. You need to spend a lot of social capital to drag a friend into a new social space. And then you need to spend more social capital to schedule shared meeting times. </a:t>
            </a:r>
            <a:endParaRPr/>
          </a:p>
        </p:txBody>
      </p:sp>
      <p:sp>
        <p:nvSpPr>
          <p:cNvPr id="627" name="Google Shape;627;g34fc39562d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5addbc27f313c3cb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g5addbc27f313c3cb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Theory is great, but practical tools will help you get your job done. </a:t>
            </a:r>
            <a:endParaRPr b="0" i="0" sz="1200" u="none" cap="none" strike="noStrike">
              <a:solidFill>
                <a:schemeClr val="dk1"/>
              </a:solidFill>
              <a:latin typeface="Calibri"/>
              <a:ea typeface="Calibri"/>
              <a:cs typeface="Calibri"/>
              <a:sym typeface="Calibri"/>
            </a:endParaRPr>
          </a:p>
        </p:txBody>
      </p:sp>
      <p:sp>
        <p:nvSpPr>
          <p:cNvPr id="634" name="Google Shape;634;g5addbc27f313c3cb_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47" name="Google Shape;647;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5addbc27f313c3cb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5addbc27f313c3cb_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Come from board games and sports.  Super popular. Super problematic.</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Just because everyone builds a game with a certain architecture doesn’t mean it is smart. </a:t>
            </a:r>
            <a:endParaRPr/>
          </a:p>
        </p:txBody>
      </p:sp>
      <p:sp>
        <p:nvSpPr>
          <p:cNvPr id="655" name="Google Shape;655;g5addbc27f313c3cb_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Big killer of games while I was at Microsoft as well.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62" name="Google Shape;662;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71e33cae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Nothing more density killing than a game that is about waiting in the lobby. </a:t>
            </a:r>
            <a:endParaRPr/>
          </a:p>
        </p:txBody>
      </p:sp>
      <p:sp>
        <p:nvSpPr>
          <p:cNvPr id="669" name="Google Shape;669;g371e33cae5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af59c0dbc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g2af59c0dbc_0_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712" name="Google Shape;712;g2af59c0dbc_0_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4fc39562d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g34fc39562d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Match-based games are a weak friendship design</a:t>
            </a:r>
            <a:endParaRPr b="0" i="0" sz="1200" u="none" cap="none" strike="noStrike">
              <a:solidFill>
                <a:schemeClr val="dk1"/>
              </a:solidFill>
              <a:latin typeface="Calibri"/>
              <a:ea typeface="Calibri"/>
              <a:cs typeface="Calibri"/>
              <a:sym typeface="Calibri"/>
            </a:endParaRPr>
          </a:p>
        </p:txBody>
      </p:sp>
      <p:sp>
        <p:nvSpPr>
          <p:cNvPr id="720" name="Google Shape;720;g34fc39562d_0_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58107ff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2b58107ff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Chief Creative Officer at Spry Fox, a small game studio.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Mostly as a lead designer or creative director</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Co-founder of Spry Fox</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a:t>Design for Triple Town, Panda Poet, Road Not Taken, Alphabear, Steambirds, Realm of the Mad God, Beartopia, Bunni and Tyrian.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1" name="Google Shape;331;g2b58107ff9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af59c0db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Here’s an alternative patterns (I call them Rooms, others calls them Spaces) </a:t>
            </a:r>
            <a:endParaRPr/>
          </a:p>
        </p:txBody>
      </p:sp>
      <p:sp>
        <p:nvSpPr>
          <p:cNvPr id="725" name="Google Shape;725;g2af59c0dbc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af59c0db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Big benefit: There’s no waiting. </a:t>
            </a:r>
            <a:endParaRPr/>
          </a:p>
          <a:p>
            <a:pPr indent="0" lvl="0" marL="0" rtl="0" algn="l">
              <a:spcBef>
                <a:spcPts val="0"/>
              </a:spcBef>
              <a:spcAft>
                <a:spcPts val="0"/>
              </a:spcAft>
              <a:buNone/>
            </a:pPr>
            <a:r>
              <a:rPr lang="en-US"/>
              <a:t>Downside is that there no starting and stopping of a match, so you have to give up a lot of the pacing mechanisms associated with a match</a:t>
            </a:r>
            <a:endParaRPr/>
          </a:p>
          <a:p>
            <a:pPr indent="0" lvl="0" marL="0" rtl="0" algn="l">
              <a:spcBef>
                <a:spcPts val="0"/>
              </a:spcBef>
              <a:spcAft>
                <a:spcPts val="0"/>
              </a:spcAft>
              <a:buNone/>
            </a:pPr>
            <a:r>
              <a:rPr lang="en-US"/>
              <a:t>(Consider opt-in goals that operate per person or per small group. One goal completing doesn’t bring the room to a halt. A match is just a room with 1 shared goal) </a:t>
            </a:r>
            <a:endParaRPr/>
          </a:p>
        </p:txBody>
      </p:sp>
      <p:sp>
        <p:nvSpPr>
          <p:cNvPr id="744" name="Google Shape;744;g2af59c0dbc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4c7f6afd6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4c7f6afd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slither.io. </a:t>
            </a:r>
            <a:endParaRPr/>
          </a:p>
          <a:p>
            <a:pPr indent="0" lvl="0" marL="0" rtl="0" algn="l">
              <a:spcBef>
                <a:spcPts val="0"/>
              </a:spcBef>
              <a:spcAft>
                <a:spcPts val="0"/>
              </a:spcAft>
              <a:buNone/>
            </a:pPr>
            <a:r>
              <a:rPr lang="en-US"/>
              <a:t>No matchmaking wait. </a:t>
            </a:r>
            <a:endParaRPr/>
          </a:p>
          <a:p>
            <a:pPr indent="0" lvl="0" marL="0" rtl="0" algn="l">
              <a:spcBef>
                <a:spcPts val="0"/>
              </a:spcBef>
              <a:spcAft>
                <a:spcPts val="0"/>
              </a:spcAft>
              <a:buNone/>
            </a:pPr>
            <a:r>
              <a:rPr lang="en-US"/>
              <a:t>Time to get into a game including loading the entire game: 6 seconds. </a:t>
            </a:r>
            <a:endParaRPr/>
          </a:p>
        </p:txBody>
      </p:sp>
      <p:sp>
        <p:nvSpPr>
          <p:cNvPr id="768" name="Google Shape;768;g34c7f6afd6_0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af59c0db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look at how GuildWars II extends the basic room pattern into a new pattern: Active Waiting Rooms</a:t>
            </a:r>
            <a:endParaRPr/>
          </a:p>
        </p:txBody>
      </p:sp>
      <p:sp>
        <p:nvSpPr>
          <p:cNvPr id="776" name="Google Shape;776;g2af59c0dbc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af59c0dbc_0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af59c0db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pop into a room. And then you are prompted to do these little single player side quests. This keeps you busy and entertained even when there aren’t other people around. </a:t>
            </a:r>
            <a:endParaRPr/>
          </a:p>
        </p:txBody>
      </p:sp>
      <p:sp>
        <p:nvSpPr>
          <p:cNvPr id="783" name="Google Shape;783;g2af59c0dbc_0_2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af59c0dbc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af59c0db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once you get enough people, a public event occurs. Now you have the option to do a more communal quests with a higher density of players, plus shared goals for the group. </a:t>
            </a:r>
            <a:endParaRPr/>
          </a:p>
          <a:p>
            <a:pPr indent="0" lvl="0" marL="0" rtl="0" algn="l">
              <a:spcBef>
                <a:spcPts val="0"/>
              </a:spcBef>
              <a:spcAft>
                <a:spcPts val="0"/>
              </a:spcAft>
              <a:buNone/>
            </a:pPr>
            <a:r>
              <a:rPr lang="en-US"/>
              <a:t>The public events in Destiny 2 have a similar vibe</a:t>
            </a:r>
            <a:endParaRPr/>
          </a:p>
        </p:txBody>
      </p:sp>
      <p:sp>
        <p:nvSpPr>
          <p:cNvPr id="792" name="Google Shape;792;g2af59c0dbc_0_2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af59c0db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Summary of that example</a:t>
            </a:r>
            <a:endParaRPr/>
          </a:p>
          <a:p>
            <a:pPr indent="-228600" lvl="0" marL="342900" rtl="0" algn="l">
              <a:spcBef>
                <a:spcPts val="0"/>
              </a:spcBef>
              <a:spcAft>
                <a:spcPts val="0"/>
              </a:spcAft>
              <a:buSzPts val="1400"/>
              <a:buChar char="•"/>
            </a:pPr>
            <a:r>
              <a:rPr lang="en-US"/>
              <a:t>Players in matchmaking queues leave</a:t>
            </a:r>
            <a:endParaRPr/>
          </a:p>
          <a:p>
            <a:pPr indent="-228600" lvl="0" marL="342900" rtl="0" algn="l">
              <a:spcBef>
                <a:spcPts val="0"/>
              </a:spcBef>
              <a:spcAft>
                <a:spcPts val="0"/>
              </a:spcAft>
              <a:buSzPts val="1400"/>
              <a:buChar char="•"/>
            </a:pPr>
            <a:r>
              <a:rPr lang="en-US"/>
              <a:t>Instead immediately put them in a game room</a:t>
            </a:r>
            <a:endParaRPr/>
          </a:p>
          <a:p>
            <a:pPr indent="-228600" lvl="0" marL="342900" rtl="0" algn="l">
              <a:spcBef>
                <a:spcPts val="0"/>
              </a:spcBef>
              <a:spcAft>
                <a:spcPts val="0"/>
              </a:spcAft>
              <a:buSzPts val="1400"/>
              <a:buChar char="•"/>
            </a:pPr>
            <a:r>
              <a:rPr lang="en-US"/>
              <a:t>Keep them occupied with 1 to N player activities</a:t>
            </a:r>
            <a:endParaRPr/>
          </a:p>
          <a:p>
            <a:pPr indent="-228600" lvl="0" marL="342900" rtl="0" algn="l">
              <a:spcBef>
                <a:spcPts val="0"/>
              </a:spcBef>
              <a:spcAft>
                <a:spcPts val="0"/>
              </a:spcAft>
              <a:buSzPts val="1400"/>
              <a:buChar char="•"/>
            </a:pPr>
            <a:r>
              <a:rPr lang="en-US"/>
              <a:t>Once critical player count reached, trigger main events</a:t>
            </a:r>
            <a:endParaRPr/>
          </a:p>
        </p:txBody>
      </p:sp>
      <p:sp>
        <p:nvSpPr>
          <p:cNvPr id="800" name="Google Shape;800;g2af59c0dbc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af59c0db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 do you manage player density? Load balancing for density. </a:t>
            </a:r>
            <a:endParaRPr/>
          </a:p>
        </p:txBody>
      </p:sp>
      <p:sp>
        <p:nvSpPr>
          <p:cNvPr id="836" name="Google Shape;836;g2af59c0dbc_0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Hard to see with all the people running around, but in the hub of the game, you can take portals into instances of the main world. </a:t>
            </a:r>
            <a:endParaRPr/>
          </a:p>
          <a:p>
            <a:pPr indent="0" lvl="0" marL="0" rtl="0" algn="l">
              <a:spcBef>
                <a:spcPts val="0"/>
              </a:spcBef>
              <a:spcAft>
                <a:spcPts val="0"/>
              </a:spcAft>
              <a:buNone/>
            </a:pPr>
            <a:r>
              <a:rPr lang="en-US"/>
              <a:t>We knew how the concurrent player population, how many people were online. And we knew we wanted to have around 10 to 80 players in each.</a:t>
            </a:r>
            <a:endParaRPr/>
          </a:p>
          <a:p>
            <a:pPr indent="0" lvl="0" marL="0" rtl="0" algn="l">
              <a:spcBef>
                <a:spcPts val="0"/>
              </a:spcBef>
              <a:spcAft>
                <a:spcPts val="0"/>
              </a:spcAft>
              <a:buNone/>
            </a:pPr>
            <a:r>
              <a:rPr lang="en-US"/>
              <a:t>If they got over crowded, we could add more. </a:t>
            </a:r>
            <a:endParaRPr/>
          </a:p>
        </p:txBody>
      </p:sp>
      <p:sp>
        <p:nvSpPr>
          <p:cNvPr id="842" name="Google Shape;84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af59c0db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Summary of that example</a:t>
            </a:r>
            <a:endParaRPr/>
          </a:p>
          <a:p>
            <a:pPr indent="-228600" lvl="0" marL="342900" rtl="0" algn="l">
              <a:spcBef>
                <a:spcPts val="0"/>
              </a:spcBef>
              <a:spcAft>
                <a:spcPts val="0"/>
              </a:spcAft>
              <a:buSzPts val="1400"/>
              <a:buChar char="•"/>
            </a:pPr>
            <a:r>
              <a:rPr lang="en-US"/>
              <a:t>Players in matchmaking queues leave</a:t>
            </a:r>
            <a:endParaRPr/>
          </a:p>
          <a:p>
            <a:pPr indent="-228600" lvl="0" marL="342900" rtl="0" algn="l">
              <a:spcBef>
                <a:spcPts val="0"/>
              </a:spcBef>
              <a:spcAft>
                <a:spcPts val="0"/>
              </a:spcAft>
              <a:buSzPts val="1400"/>
              <a:buChar char="•"/>
            </a:pPr>
            <a:r>
              <a:rPr lang="en-US"/>
              <a:t>Instead immediately put them in a game room</a:t>
            </a:r>
            <a:endParaRPr/>
          </a:p>
          <a:p>
            <a:pPr indent="-228600" lvl="0" marL="342900" rtl="0" algn="l">
              <a:spcBef>
                <a:spcPts val="0"/>
              </a:spcBef>
              <a:spcAft>
                <a:spcPts val="0"/>
              </a:spcAft>
              <a:buSzPts val="1400"/>
              <a:buChar char="•"/>
            </a:pPr>
            <a:r>
              <a:rPr lang="en-US"/>
              <a:t>Keep them occupied with 1 to N player activities</a:t>
            </a:r>
            <a:endParaRPr/>
          </a:p>
          <a:p>
            <a:pPr indent="-228600" lvl="0" marL="342900" rtl="0" algn="l">
              <a:spcBef>
                <a:spcPts val="0"/>
              </a:spcBef>
              <a:spcAft>
                <a:spcPts val="0"/>
              </a:spcAft>
              <a:buSzPts val="1400"/>
              <a:buChar char="•"/>
            </a:pPr>
            <a:r>
              <a:rPr lang="en-US"/>
              <a:t>Once critical player count reached, trigger main events</a:t>
            </a:r>
            <a:endParaRPr/>
          </a:p>
        </p:txBody>
      </p:sp>
      <p:sp>
        <p:nvSpPr>
          <p:cNvPr id="849" name="Google Shape;849;g2af59c0dbc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58107ff9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b58107ff9_0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I’ve worked on a bunch of small tight evergreen single player games.  Triple Town was the forefather of merge genre. </a:t>
            </a:r>
            <a:endParaRPr/>
          </a:p>
        </p:txBody>
      </p:sp>
      <p:sp>
        <p:nvSpPr>
          <p:cNvPr id="339" name="Google Shape;339;g2b58107ff9_0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af59c0db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342900" rtl="0" algn="l">
              <a:spcBef>
                <a:spcPts val="0"/>
              </a:spcBef>
              <a:spcAft>
                <a:spcPts val="0"/>
              </a:spcAft>
              <a:buSzPts val="1400"/>
              <a:buChar char="•"/>
            </a:pPr>
            <a:r>
              <a:rPr lang="en-US"/>
              <a:t>Create number of instanced shards to maximize player density</a:t>
            </a:r>
            <a:endParaRPr/>
          </a:p>
          <a:p>
            <a:pPr indent="-228600" lvl="0" marL="342900" rtl="0" algn="l">
              <a:spcBef>
                <a:spcPts val="0"/>
              </a:spcBef>
              <a:spcAft>
                <a:spcPts val="0"/>
              </a:spcAft>
              <a:buSzPts val="1400"/>
              <a:buChar char="•"/>
            </a:pPr>
            <a:r>
              <a:rPr lang="en-US"/>
              <a:t>Concurrent = Number of concurrent players</a:t>
            </a:r>
            <a:endParaRPr/>
          </a:p>
          <a:p>
            <a:pPr indent="-228600" lvl="0" marL="342900" rtl="0" algn="l">
              <a:spcBef>
                <a:spcPts val="0"/>
              </a:spcBef>
              <a:spcAft>
                <a:spcPts val="0"/>
              </a:spcAft>
              <a:buSzPts val="1400"/>
              <a:buChar char="•"/>
            </a:pPr>
            <a:r>
              <a:rPr lang="en-US"/>
              <a:t>Density = Desired number of players per instance</a:t>
            </a:r>
            <a:endParaRPr/>
          </a:p>
          <a:p>
            <a:pPr indent="-228600" lvl="0" marL="342900" rtl="0" algn="l">
              <a:spcBef>
                <a:spcPts val="0"/>
              </a:spcBef>
              <a:spcAft>
                <a:spcPts val="0"/>
              </a:spcAft>
              <a:buSzPts val="1400"/>
              <a:buChar char="•"/>
            </a:pPr>
            <a:r>
              <a:rPr lang="en-US"/>
              <a:t>Slop = Slop slots. Slop is a set of slots that are usually kept empty but allow for friend invites and other intentional joining of a known room. They lubricate the logistics. </a:t>
            </a:r>
            <a:endParaRPr/>
          </a:p>
          <a:p>
            <a:pPr indent="-228600" lvl="0" marL="342900" rtl="0" algn="l">
              <a:spcBef>
                <a:spcPts val="0"/>
              </a:spcBef>
              <a:spcAft>
                <a:spcPts val="0"/>
              </a:spcAft>
              <a:buSzPts val="1400"/>
              <a:buChar char="•"/>
            </a:pPr>
            <a:r>
              <a:rPr lang="en-US"/>
              <a:t>Rooms = Concurrent / (Density + Slop) </a:t>
            </a:r>
            <a:endParaRPr sz="3200"/>
          </a:p>
          <a:p>
            <a:pPr indent="0" lvl="0" marL="0" rtl="0" algn="l">
              <a:spcBef>
                <a:spcPts val="0"/>
              </a:spcBef>
              <a:spcAft>
                <a:spcPts val="0"/>
              </a:spcAft>
              <a:buNone/>
            </a:pPr>
            <a:r>
              <a:t/>
            </a:r>
            <a:endParaRPr/>
          </a:p>
        </p:txBody>
      </p:sp>
      <p:sp>
        <p:nvSpPr>
          <p:cNvPr id="891" name="Google Shape;891;g2af59c0dbc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865d4f50b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g2865d4f50b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t/>
            </a:r>
            <a:endParaRPr b="0" i="0" sz="1200" u="none" cap="none" strike="noStrike">
              <a:solidFill>
                <a:schemeClr val="dk1"/>
              </a:solidFill>
              <a:latin typeface="Calibri"/>
              <a:ea typeface="Calibri"/>
              <a:cs typeface="Calibri"/>
              <a:sym typeface="Calibri"/>
            </a:endParaRPr>
          </a:p>
        </p:txBody>
      </p:sp>
      <p:sp>
        <p:nvSpPr>
          <p:cNvPr id="902" name="Google Shape;902;g2865d4f50b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patterns lets you get rid of extra rooms so you can maintain your ideal density.</a:t>
            </a:r>
            <a:endParaRPr/>
          </a:p>
        </p:txBody>
      </p:sp>
      <p:sp>
        <p:nvSpPr>
          <p:cNvPr id="907" name="Google Shape;90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If server population is low</a:t>
            </a:r>
            <a:endParaRPr/>
          </a:p>
          <a:p>
            <a:pPr indent="-228600" lvl="0" marL="342900" rtl="0" algn="l">
              <a:spcBef>
                <a:spcPts val="0"/>
              </a:spcBef>
              <a:spcAft>
                <a:spcPts val="0"/>
              </a:spcAft>
              <a:buSzPts val="1400"/>
              <a:buChar char="•"/>
            </a:pPr>
            <a:r>
              <a:rPr lang="en-US"/>
              <a:t>Bribe players to leave server</a:t>
            </a:r>
            <a:endParaRPr/>
          </a:p>
        </p:txBody>
      </p:sp>
      <p:sp>
        <p:nvSpPr>
          <p:cNvPr id="914" name="Google Shape;914;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4fc39562d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g34fc39562d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342900" rtl="0" algn="l">
              <a:spcBef>
                <a:spcPts val="0"/>
              </a:spcBef>
              <a:spcAft>
                <a:spcPts val="0"/>
              </a:spcAft>
              <a:buSzPts val="1400"/>
              <a:buChar char="•"/>
            </a:pPr>
            <a:r>
              <a:rPr lang="en-US"/>
              <a:t>If that fails, kick them automatically</a:t>
            </a:r>
            <a:endParaRPr/>
          </a:p>
        </p:txBody>
      </p:sp>
      <p:sp>
        <p:nvSpPr>
          <p:cNvPr id="923" name="Google Shape;923;g34fc39562d_0_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865d4f50b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g2865d4f50b_0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These are patterns for maximizing density?</a:t>
            </a:r>
            <a:endParaRPr/>
          </a:p>
          <a:p>
            <a:pPr indent="0" lvl="0" marL="0" rtl="0" algn="l">
              <a:spcBef>
                <a:spcPts val="0"/>
              </a:spcBef>
              <a:spcAft>
                <a:spcPts val="0"/>
              </a:spcAft>
              <a:buNone/>
            </a:pPr>
            <a:r>
              <a:rPr lang="en-US"/>
              <a:t>Biggest single factor in friend creation</a:t>
            </a:r>
            <a:endParaRPr b="0" i="0" sz="1200" u="none" cap="none" strike="noStrike">
              <a:solidFill>
                <a:schemeClr val="dk1"/>
              </a:solidFill>
              <a:latin typeface="Calibri"/>
              <a:ea typeface="Calibri"/>
              <a:cs typeface="Calibri"/>
              <a:sym typeface="Calibri"/>
            </a:endParaRPr>
          </a:p>
        </p:txBody>
      </p:sp>
      <p:sp>
        <p:nvSpPr>
          <p:cNvPr id="930" name="Google Shape;930;g2865d4f50b_0_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865d4f50b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865d4f50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Beartopia, MMO by Spry Fox, creates villages of about 40 people. And tries to do everything possible to keep those people together for months. </a:t>
            </a:r>
            <a:endParaRPr/>
          </a:p>
        </p:txBody>
      </p:sp>
      <p:sp>
        <p:nvSpPr>
          <p:cNvPr id="936" name="Google Shape;936;g2865d4f50b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865d4f50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Summary of that example</a:t>
            </a:r>
            <a:endParaRPr/>
          </a:p>
          <a:p>
            <a:pPr indent="-228600" lvl="0" marL="342900" rtl="0" algn="l">
              <a:spcBef>
                <a:spcPts val="0"/>
              </a:spcBef>
              <a:spcAft>
                <a:spcPts val="0"/>
              </a:spcAft>
              <a:buSzPts val="1400"/>
              <a:buChar char="•"/>
            </a:pPr>
            <a:r>
              <a:rPr lang="en-US"/>
              <a:t>On starting the game players are funneled into an existing cohort with spare slots</a:t>
            </a:r>
            <a:endParaRPr/>
          </a:p>
          <a:p>
            <a:pPr indent="-228600" lvl="0" marL="342900" rtl="0" algn="l">
              <a:spcBef>
                <a:spcPts val="0"/>
              </a:spcBef>
              <a:spcAft>
                <a:spcPts val="0"/>
              </a:spcAft>
              <a:buSzPts val="1400"/>
              <a:buChar char="•"/>
            </a:pPr>
            <a:r>
              <a:rPr lang="en-US"/>
              <a:t>If there aren’t enough villages available a new cohort is created</a:t>
            </a:r>
            <a:endParaRPr/>
          </a:p>
          <a:p>
            <a:pPr indent="-228600" lvl="0" marL="342900" rtl="0" algn="l">
              <a:spcBef>
                <a:spcPts val="0"/>
              </a:spcBef>
              <a:spcAft>
                <a:spcPts val="0"/>
              </a:spcAft>
              <a:buSzPts val="1400"/>
              <a:buChar char="•"/>
            </a:pPr>
            <a:r>
              <a:rPr lang="en-US"/>
              <a:t>We clean up inactive players and put them into a ‘rest’ state, opening up slots. </a:t>
            </a:r>
            <a:endParaRPr/>
          </a:p>
          <a:p>
            <a:pPr indent="-228600" lvl="0" marL="342900" rtl="0" algn="l">
              <a:spcBef>
                <a:spcPts val="0"/>
              </a:spcBef>
              <a:spcAft>
                <a:spcPts val="0"/>
              </a:spcAft>
              <a:buSzPts val="1400"/>
              <a:buChar char="•"/>
            </a:pPr>
            <a:r>
              <a:rPr lang="en-US"/>
              <a:t>If a cohort is below a number of players, we either select it for backfilling in order to create a high density cohort. Or we migrate the low population cohort to another cohort using voluntary or involuntary game mechanisms.</a:t>
            </a:r>
            <a:endParaRPr/>
          </a:p>
          <a:p>
            <a:pPr indent="-228600" lvl="0" marL="342900" rtl="0" algn="l">
              <a:spcBef>
                <a:spcPts val="0"/>
              </a:spcBef>
              <a:spcAft>
                <a:spcPts val="0"/>
              </a:spcAft>
              <a:buSzPts val="1400"/>
              <a:buChar char="•"/>
            </a:pPr>
            <a:r>
              <a:rPr lang="en-US"/>
              <a:t>Whenever migration occurs, we try to keep groups together. We avoid spreading them randomly across multiple cohorts. </a:t>
            </a:r>
            <a:endParaRPr/>
          </a:p>
        </p:txBody>
      </p:sp>
      <p:sp>
        <p:nvSpPr>
          <p:cNvPr id="943" name="Google Shape;943;g2865d4f50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865d4f50b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g2865d4f50b_0_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This is one of the biggest failing of modern onlines. </a:t>
            </a:r>
            <a:endParaRPr/>
          </a:p>
          <a:p>
            <a:pPr indent="0" lvl="0" marL="0" marR="0" rtl="0" algn="l">
              <a:spcBef>
                <a:spcPts val="0"/>
              </a:spcBef>
              <a:spcAft>
                <a:spcPts val="0"/>
              </a:spcAft>
              <a:buNone/>
            </a:pPr>
            <a:r>
              <a:rPr lang="en-US"/>
              <a:t>Guild Wars 2 put you in other servers based off who you are friends with. </a:t>
            </a:r>
            <a:endParaRPr/>
          </a:p>
          <a:p>
            <a:pPr indent="0" lvl="0" marL="0" marR="0" rtl="0" algn="l">
              <a:spcBef>
                <a:spcPts val="0"/>
              </a:spcBef>
              <a:spcAft>
                <a:spcPts val="0"/>
              </a:spcAft>
              <a:buNone/>
            </a:pPr>
            <a:r>
              <a:rPr lang="en-US"/>
              <a:t>FPS games sometimes put you in another match with the same team. </a:t>
            </a:r>
            <a:endParaRPr/>
          </a:p>
        </p:txBody>
      </p:sp>
      <p:sp>
        <p:nvSpPr>
          <p:cNvPr id="987" name="Google Shape;987;g2865d4f50b_0_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Proximity is something you design into the heart of your game. It isn’t an afterthought. It is a huge and essential systems design activity. </a:t>
            </a:r>
            <a:endParaRPr/>
          </a:p>
        </p:txBody>
      </p:sp>
      <p:sp>
        <p:nvSpPr>
          <p:cNvPr id="994" name="Google Shape;994;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48c2b7798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48c2b779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Done a bunch of work in cozy games. Road Not Taken, Cozy Grove. </a:t>
            </a:r>
            <a:endParaRPr/>
          </a:p>
          <a:p>
            <a:pPr indent="0" lvl="0" marL="0" rtl="0" algn="l">
              <a:spcBef>
                <a:spcPts val="0"/>
              </a:spcBef>
              <a:spcAft>
                <a:spcPts val="0"/>
              </a:spcAft>
              <a:buNone/>
            </a:pPr>
            <a:r>
              <a:rPr lang="en-US"/>
              <a:t>Paper on cozy games: </a:t>
            </a:r>
            <a:r>
              <a:rPr lang="en-US" u="sng">
                <a:solidFill>
                  <a:schemeClr val="hlink"/>
                </a:solidFill>
                <a:hlinkClick r:id="rId2"/>
              </a:rPr>
              <a:t>https://projecthorseshoe.com/reports/featured/ph17r3.htm#:~:text=Coziness%20itself%20refers%20to%20how,no%20impending%20loss%20or%20threat</a:t>
            </a:r>
            <a:r>
              <a:rPr lang="en-US"/>
              <a:t>. </a:t>
            </a:r>
            <a:endParaRPr/>
          </a:p>
        </p:txBody>
      </p:sp>
      <p:sp>
        <p:nvSpPr>
          <p:cNvPr id="347" name="Google Shape;347;g1248c2b7798_0_1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1b6ceb0283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g11b6ceb0283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Proximity is something you design into the heart of your game. It isn’t an afterthought. It is a huge and essential systems design activity. </a:t>
            </a:r>
            <a:endParaRPr/>
          </a:p>
        </p:txBody>
      </p:sp>
      <p:sp>
        <p:nvSpPr>
          <p:cNvPr id="1001" name="Google Shape;1001;g11b6ceb0283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5addbc27f313c3cb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g5addbc27f313c3cb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8875d2fa7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2" name="Google Shape;1022;g28875d2fa7_1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Similarity is how closely we share various aspects of our personality and background with another person. The more similar one person is to another, the more likely a friendship will be initiated.</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23" name="Google Shape;1023;g28875d2fa7_1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8875d2fa7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28875d2fa7_1_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Shared norms lower cost of social negotiation. So we believe that people like us will become trusted friends more quickly.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39" name="Google Shape;1039;g28875d2fa7_1_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4c7f6afd6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34c7f6afd6_0_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This can be used for good. Or for evil</a:t>
            </a:r>
            <a:endParaRPr/>
          </a:p>
        </p:txBody>
      </p:sp>
      <p:sp>
        <p:nvSpPr>
          <p:cNvPr id="1061" name="Google Shape;1061;g34c7f6afd6_0_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865d4f50b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Naive </a:t>
            </a:r>
            <a:r>
              <a:rPr lang="en-US"/>
              <a:t>implementation in Agar.io</a:t>
            </a:r>
            <a:endParaRPr/>
          </a:p>
          <a:p>
            <a:pPr indent="0" lvl="0" marL="0" rtl="0" algn="l">
              <a:spcBef>
                <a:spcPts val="0"/>
              </a:spcBef>
              <a:spcAft>
                <a:spcPts val="0"/>
              </a:spcAft>
              <a:buNone/>
            </a:pPr>
            <a:r>
              <a:t/>
            </a:r>
            <a:endParaRPr/>
          </a:p>
          <a:p>
            <a:pPr indent="-228600" lvl="0" marL="342900" rtl="0" algn="l">
              <a:spcBef>
                <a:spcPts val="0"/>
              </a:spcBef>
              <a:spcAft>
                <a:spcPts val="0"/>
              </a:spcAft>
              <a:buSzPts val="1400"/>
              <a:buChar char="•"/>
            </a:pPr>
            <a:r>
              <a:rPr lang="en-US"/>
              <a:t>Country Flags</a:t>
            </a:r>
            <a:endParaRPr/>
          </a:p>
          <a:p>
            <a:pPr indent="-228600" lvl="0" marL="342900" rtl="0" algn="l">
              <a:spcBef>
                <a:spcPts val="0"/>
              </a:spcBef>
              <a:spcAft>
                <a:spcPts val="0"/>
              </a:spcAft>
              <a:buSzPts val="1400"/>
              <a:buChar char="•"/>
            </a:pPr>
            <a:r>
              <a:rPr lang="en-US"/>
              <a:t>Also slurs, website affiliation.  Negative. Not just positive</a:t>
            </a:r>
            <a:endParaRPr/>
          </a:p>
          <a:p>
            <a:pPr indent="0" lvl="0" marL="0" rtl="0" algn="l">
              <a:spcBef>
                <a:spcPts val="0"/>
              </a:spcBef>
              <a:spcAft>
                <a:spcPts val="0"/>
              </a:spcAft>
              <a:buNone/>
            </a:pPr>
            <a:r>
              <a:t/>
            </a:r>
            <a:endParaRPr/>
          </a:p>
        </p:txBody>
      </p:sp>
      <p:sp>
        <p:nvSpPr>
          <p:cNvPr id="1067" name="Google Shape;1067;g2865d4f50b_1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5addbc27f313c3cb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5" name="Google Shape;1075;g5addbc27f313c3cb_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76" name="Google Shape;1076;g5addbc27f313c3cb_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865d4f50b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g2865d4f50b_1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a:t>
            </a:r>
            <a:r>
              <a:rPr lang="en-US"/>
              <a:t>t</a:t>
            </a:r>
            <a:r>
              <a:rPr b="0" i="0" lang="en-US" sz="1200" u="none" cap="none" strike="noStrike">
                <a:solidFill>
                  <a:schemeClr val="dk1"/>
                </a:solidFill>
                <a:latin typeface="Calibri"/>
                <a:ea typeface="Calibri"/>
                <a:cs typeface="Calibri"/>
                <a:sym typeface="Calibri"/>
              </a:rPr>
              <a:t> is your responsibility as a designer to create shared points of identity. </a:t>
            </a:r>
            <a:endParaRPr/>
          </a:p>
        </p:txBody>
      </p:sp>
      <p:sp>
        <p:nvSpPr>
          <p:cNvPr id="1083" name="Google Shape;1083;g2865d4f50b_1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8875d2fa7_1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g28875d2fa7_1_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https://vhil.stanford.edu/mm/2007/yee-proteus-effect.pdf</a:t>
            </a:r>
            <a:endParaRPr/>
          </a:p>
        </p:txBody>
      </p:sp>
      <p:sp>
        <p:nvSpPr>
          <p:cNvPr id="1090" name="Google Shape;1090;g28875d2fa7_1_1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4e864daf8b481493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4e864daf8b481493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People are nice to one another in Beartopia. We’ve created a welcoming world about working together for the greater good.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It isn’t about selfishly looting the world for personal pleasure. It isn’t about dominating others who resist you. It isn’t about efficiently murdering sub-human Others.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This is a game about immigration and how immigrants are good people trying to build a better life. We casually reference about the social norms we set up in every part of the world and character design. We don’t treat them as something special. They are just the way this world works. And players hear, observe and model that. </a:t>
            </a:r>
            <a:endParaRPr/>
          </a:p>
        </p:txBody>
      </p:sp>
      <p:sp>
        <p:nvSpPr>
          <p:cNvPr id="1096" name="Google Shape;1096;g4e864daf8b481493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58107ff9_0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2b58107ff9_0_3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But then I started getting into designing multiplayer games. It is my current passion. </a:t>
            </a:r>
            <a:endParaRPr/>
          </a:p>
          <a:p>
            <a:pPr indent="0" lvl="0" marL="0" marR="0" rtl="0" algn="l">
              <a:spcBef>
                <a:spcPts val="0"/>
              </a:spcBef>
              <a:spcAft>
                <a:spcPts val="0"/>
              </a:spcAft>
              <a:buNone/>
            </a:pPr>
            <a:r>
              <a:rPr lang="en-US"/>
              <a:t>This is </a:t>
            </a:r>
            <a:r>
              <a:rPr b="0" i="0" lang="en-US" sz="1200" u="none" cap="none" strike="noStrike">
                <a:solidFill>
                  <a:schemeClr val="dk1"/>
                </a:solidFill>
                <a:latin typeface="Calibri"/>
                <a:ea typeface="Calibri"/>
                <a:cs typeface="Calibri"/>
                <a:sym typeface="Calibri"/>
              </a:rPr>
              <a:t>Realm of the Mad God. Flash MMO with millions of players</a:t>
            </a:r>
            <a:endParaRPr/>
          </a:p>
        </p:txBody>
      </p:sp>
      <p:sp>
        <p:nvSpPr>
          <p:cNvPr id="355" name="Google Shape;355;g2b58107ff9_0_3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8875d2fa7_1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g28875d2fa7_1_1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If is your responsibility as a designer to create shared points of identity.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The Proteus effect means that if we create positive world with positive characters based off positive stereotypes, players will role play those social norms. </a:t>
            </a:r>
            <a:endParaRPr/>
          </a:p>
          <a:p>
            <a:pPr indent="0" lvl="0" marL="0" marR="0" rtl="0" algn="l">
              <a:spcBef>
                <a:spcPts val="0"/>
              </a:spcBef>
              <a:spcAft>
                <a:spcPts val="0"/>
              </a:spcAft>
              <a:buNone/>
            </a:pPr>
            <a:r>
              <a:rPr lang="en-US"/>
              <a:t>People in Beartopia are nice. Because it is a game about being nice to one another.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Age of Conan: People were jerks. Because everything in the game was telling them to be jerks. </a:t>
            </a:r>
            <a:endParaRPr/>
          </a:p>
        </p:txBody>
      </p:sp>
      <p:sp>
        <p:nvSpPr>
          <p:cNvPr id="1106" name="Google Shape;1106;g28875d2fa7_1_1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5addbc27f313c3cb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How do you build a relationship once you start bumping into one another?</a:t>
            </a:r>
            <a:endParaRPr/>
          </a:p>
          <a:p>
            <a:pPr indent="0" lvl="0" marL="0" rtl="0" algn="l">
              <a:spcBef>
                <a:spcPts val="0"/>
              </a:spcBef>
              <a:spcAft>
                <a:spcPts val="0"/>
              </a:spcAft>
              <a:buClr>
                <a:schemeClr val="dk1"/>
              </a:buClr>
              <a:buSzPts val="1100"/>
              <a:buFont typeface="Arial"/>
              <a:buNone/>
            </a:pPr>
            <a:r>
              <a:rPr lang="en-US"/>
              <a:t>Next we need systems of reciprocity. </a:t>
            </a:r>
            <a:endParaRPr/>
          </a:p>
        </p:txBody>
      </p:sp>
      <p:sp>
        <p:nvSpPr>
          <p:cNvPr id="1112" name="Google Shape;1112;g5addbc27f313c3cb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865d4f50b_1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g2865d4f50b_1_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reciprocation loop consists of two key parts. Someone makes an offer. And another person gives a positive response.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Exchange doesn’t need to be material</a:t>
            </a:r>
            <a:endParaRPr/>
          </a:p>
          <a:p>
            <a:pPr indent="-228600" lvl="0" marL="342900" rtl="0" algn="l">
              <a:spcBef>
                <a:spcPts val="0"/>
              </a:spcBef>
              <a:spcAft>
                <a:spcPts val="0"/>
              </a:spcAft>
              <a:buSzPts val="1400"/>
              <a:buChar char="•"/>
            </a:pPr>
            <a:r>
              <a:rPr lang="en-US"/>
              <a:t>Recognition or Attention</a:t>
            </a:r>
            <a:endParaRPr/>
          </a:p>
          <a:p>
            <a:pPr indent="-228600" lvl="0" marL="342900" rtl="0" algn="l">
              <a:spcBef>
                <a:spcPts val="0"/>
              </a:spcBef>
              <a:spcAft>
                <a:spcPts val="0"/>
              </a:spcAft>
              <a:buSzPts val="1400"/>
              <a:buChar char="•"/>
            </a:pPr>
            <a:r>
              <a:rPr lang="en-US"/>
              <a:t>Conversation</a:t>
            </a:r>
            <a:endParaRPr/>
          </a:p>
          <a:p>
            <a:pPr indent="-228600" lvl="0" marL="342900" rtl="0" algn="l">
              <a:spcBef>
                <a:spcPts val="0"/>
              </a:spcBef>
              <a:spcAft>
                <a:spcPts val="0"/>
              </a:spcAft>
              <a:buSzPts val="1400"/>
              <a:buChar char="•"/>
            </a:pPr>
            <a:r>
              <a:rPr lang="en-US"/>
              <a:t>Complementary roles</a:t>
            </a:r>
            <a:endParaRPr/>
          </a:p>
        </p:txBody>
      </p:sp>
      <p:sp>
        <p:nvSpPr>
          <p:cNvPr id="1127" name="Google Shape;1127;g2865d4f50b_1_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71e33cae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g371e33cae5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Here’s the full loop. There’s more on the website: </a:t>
            </a:r>
            <a:r>
              <a:rPr lang="en-US" u="sng">
                <a:solidFill>
                  <a:schemeClr val="hlink"/>
                </a:solidFill>
                <a:hlinkClick r:id="rId2"/>
              </a:rPr>
              <a:t>http://www.lostgarden.com/2012/04/loops-and-arcs.html</a:t>
            </a:r>
            <a:r>
              <a:rPr lang="en-US"/>
              <a:t> </a:t>
            </a:r>
            <a:endParaRPr b="0" i="0" sz="1200" u="none" cap="none" strike="noStrike">
              <a:solidFill>
                <a:schemeClr val="dk1"/>
              </a:solidFill>
              <a:latin typeface="Calibri"/>
              <a:ea typeface="Calibri"/>
              <a:cs typeface="Calibri"/>
              <a:sym typeface="Calibri"/>
            </a:endParaRPr>
          </a:p>
        </p:txBody>
      </p:sp>
      <p:sp>
        <p:nvSpPr>
          <p:cNvPr id="1150" name="Google Shape;1150;g371e33cae5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865d4f50b_1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865d4f50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Successful interactions build trust. </a:t>
            </a:r>
            <a:endParaRPr/>
          </a:p>
        </p:txBody>
      </p:sp>
      <p:sp>
        <p:nvSpPr>
          <p:cNvPr id="1156" name="Google Shape;1156;g2865d4f50b_1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865d4f50b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5" name="Google Shape;1165;g2865d4f50b_1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you know how someone will behave, you can do great things together. If you are in a bad situation, you can ask for help. And know that they will understand. And then work together to figure out a solution.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shared social bonds is the driving source of the great hive mind that is human society. It is is the bedrock of tiny social interactions and culture as a whole.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There’s a massive economic and functional benefit to being in a tribe of close friends that support one another. </a:t>
            </a:r>
            <a:endParaRPr/>
          </a:p>
          <a:p>
            <a:pPr indent="0" lvl="0" marL="0" rtl="0" algn="l">
              <a:spcBef>
                <a:spcPts val="0"/>
              </a:spcBef>
              <a:spcAft>
                <a:spcPts val="0"/>
              </a:spcAft>
              <a:buNone/>
            </a:pPr>
            <a:r>
              <a:rPr lang="en-US"/>
              <a:t>You are happier. You die less. </a:t>
            </a:r>
            <a:endParaRPr/>
          </a:p>
        </p:txBody>
      </p:sp>
      <p:sp>
        <p:nvSpPr>
          <p:cNvPr id="1166" name="Google Shape;1166;g2865d4f50b_1_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865d4f50b_1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865d4f50b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g2865d4f50b_1_1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1" name="Google Shape;1181;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There’s a cost in time, effort and material investment to make friends. This escalates over time.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Most will have 5-7 deep friendship. On average men have 1-2 less. Women on average have 1-2 more. </a:t>
            </a:r>
            <a:endParaRPr/>
          </a:p>
          <a:p>
            <a:pPr indent="0" lvl="0" marL="0" marR="0" rtl="0" algn="l">
              <a:spcBef>
                <a:spcPts val="0"/>
              </a:spcBef>
              <a:spcAft>
                <a:spcPts val="0"/>
              </a:spcAft>
              <a:buNone/>
            </a:pPr>
            <a:r>
              <a:t/>
            </a:r>
            <a:endParaRPr/>
          </a:p>
        </p:txBody>
      </p:sp>
      <p:sp>
        <p:nvSpPr>
          <p:cNvPr id="1182" name="Google Shape;1182;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865d4f50b_1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8" name="Google Shape;1218;g2865d4f50b_1_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Why go through all this effort of making friends? The pain of lost trust is very unpleasant. But the practical benefits are immense. Trust allows us to build civilization and culture. It allows us to escape the dismal life of mere individual survival. </a:t>
            </a:r>
            <a:endParaRPr b="0" i="0" sz="1200" u="none" cap="none" strike="noStrike">
              <a:solidFill>
                <a:schemeClr val="dk1"/>
              </a:solidFill>
              <a:latin typeface="Calibri"/>
              <a:ea typeface="Calibri"/>
              <a:cs typeface="Calibri"/>
              <a:sym typeface="Calibri"/>
            </a:endParaRPr>
          </a:p>
        </p:txBody>
      </p:sp>
      <p:sp>
        <p:nvSpPr>
          <p:cNvPr id="1219" name="Google Shape;1219;g2865d4f50b_1_1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865d4f50b_2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865d4f50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last note about reciprocation. People want to reciprocate. Giving a gift creates an obligation to respond. A social debt. This can be a form of coercion or dishonest manipulation. </a:t>
            </a:r>
            <a:endParaRPr/>
          </a:p>
        </p:txBody>
      </p:sp>
      <p:sp>
        <p:nvSpPr>
          <p:cNvPr id="1225" name="Google Shape;1225;g2865d4f50b_2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58107ff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I’ve continued this trend. Here’s Steambirds, our latest MMO. We also recently released Beartopia, a VR MMO</a:t>
            </a:r>
            <a:endParaRPr/>
          </a:p>
          <a:p>
            <a:pPr indent="0" lvl="0" marL="0" rtl="0" algn="l">
              <a:spcBef>
                <a:spcPts val="0"/>
              </a:spcBef>
              <a:spcAft>
                <a:spcPts val="0"/>
              </a:spcAft>
              <a:buNone/>
            </a:pPr>
            <a:r>
              <a:t/>
            </a:r>
            <a:endParaRPr/>
          </a:p>
        </p:txBody>
      </p:sp>
      <p:sp>
        <p:nvSpPr>
          <p:cNvPr id="362" name="Google Shape;362;g2b58107ff9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865d4f50b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3" name="Google Shape;1233;g2865d4f50b_1_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34" name="Google Shape;1234;g2865d4f50b_1_1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241" name="Google Shape;1241;p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71e33cae5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8" name="Google Shape;1248;g371e33cae5_0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Where we divide up a limited pie. What you get, I don’t get. </a:t>
            </a:r>
            <a:endParaRPr/>
          </a:p>
        </p:txBody>
      </p:sp>
      <p:sp>
        <p:nvSpPr>
          <p:cNvPr id="1249" name="Google Shape;1249;g371e33cae5_0_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8875d2f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These are the folks design tools we use for designing reciprocation. You put these in place and they work. You’ll get </a:t>
            </a:r>
            <a:r>
              <a:rPr lang="en-US"/>
              <a:t>reciprocal</a:t>
            </a:r>
            <a:r>
              <a:rPr lang="en-US"/>
              <a:t> relationships. But they are a bit of </a:t>
            </a:r>
            <a:r>
              <a:rPr lang="en-US"/>
              <a:t>haphazard</a:t>
            </a:r>
            <a:r>
              <a:rPr lang="en-US"/>
              <a:t> approach. They are tools like a knife. You can use them to cut a rope. Or stab someone. And if you throw a bunch of knives into a crowded room, you’ll get a bit of both. </a:t>
            </a:r>
            <a:endParaRPr/>
          </a:p>
        </p:txBody>
      </p:sp>
      <p:sp>
        <p:nvSpPr>
          <p:cNvPr id="1255" name="Google Shape;1255;g28875d2fa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865d4f50b_1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1" name="Google Shape;1261;g2865d4f50b_1_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You can think of leveling up friendships. </a:t>
            </a:r>
            <a:endParaRPr/>
          </a:p>
        </p:txBody>
      </p:sp>
      <p:sp>
        <p:nvSpPr>
          <p:cNvPr id="1262" name="Google Shape;1262;g2865d4f50b_1_1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8875d2fa7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8" name="Google Shape;1268;g28875d2fa7_0_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You need different reciprocation loops at each level of friendship. Cost escalates. Depth of obligation escalates. </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u="sng">
                <a:solidFill>
                  <a:schemeClr val="hlink"/>
                </a:solidFill>
                <a:hlinkClick r:id="rId2"/>
              </a:rPr>
              <a:t>http://news.ku.edu/2018/03/06/study-reveals-number-hours-it-takes-make-friend</a:t>
            </a:r>
            <a:endParaRPr/>
          </a:p>
          <a:p>
            <a:pPr indent="0" lvl="0" marL="0" rtl="0" algn="l">
              <a:spcBef>
                <a:spcPts val="0"/>
              </a:spcBef>
              <a:spcAft>
                <a:spcPts val="0"/>
              </a:spcAft>
              <a:buClr>
                <a:schemeClr val="dk1"/>
              </a:buClr>
              <a:buFont typeface="Arial"/>
              <a:buNone/>
            </a:pPr>
            <a:r>
              <a:rPr lang="en-US"/>
              <a:t>“In a new report published in the Journal of Social and Personal Relationships, Associate Professor of Communication Studies Jeffrey Hall found that it takes roughly 50 hours of time together to move from mere acquaintance to casual friend, 90 hours to go from that stage to simple “friend” status and more than 200 hours before you can consider someone your close friend.”</a:t>
            </a:r>
            <a:endParaRPr/>
          </a:p>
        </p:txBody>
      </p:sp>
      <p:sp>
        <p:nvSpPr>
          <p:cNvPr id="1269" name="Google Shape;1269;g28875d2fa7_0_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Discord automatically introduces players with a pre-written witty intro. </a:t>
            </a:r>
            <a:endParaRPr/>
          </a:p>
          <a:p>
            <a:pPr indent="0" lvl="0" marL="0" rtl="0" algn="l">
              <a:spcBef>
                <a:spcPts val="0"/>
              </a:spcBef>
              <a:spcAft>
                <a:spcPts val="0"/>
              </a:spcAft>
              <a:buClr>
                <a:schemeClr val="dk1"/>
              </a:buClr>
              <a:buSzPts val="3200"/>
              <a:buFont typeface="Arial"/>
              <a:buNone/>
            </a:pPr>
            <a:r>
              <a:rPr lang="en-US"/>
              <a:t>The game can pay the costs of initial interactions</a:t>
            </a:r>
            <a:endParaRPr/>
          </a:p>
        </p:txBody>
      </p:sp>
      <p:sp>
        <p:nvSpPr>
          <p:cNvPr id="1277" name="Google Shape;1277;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865d4f50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Ambient Coop</a:t>
            </a:r>
            <a:endParaRPr/>
          </a:p>
        </p:txBody>
      </p:sp>
      <p:sp>
        <p:nvSpPr>
          <p:cNvPr id="1283" name="Google Shape;1283;g2865d4f50b_1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342900" rtl="0" algn="l">
              <a:spcBef>
                <a:spcPts val="0"/>
              </a:spcBef>
              <a:spcAft>
                <a:spcPts val="0"/>
              </a:spcAft>
              <a:buSzPts val="1400"/>
              <a:buChar char="•"/>
            </a:pPr>
            <a:r>
              <a:rPr lang="en-US"/>
              <a:t>If you kill something on the screen, we both get XP. </a:t>
            </a:r>
            <a:endParaRPr/>
          </a:p>
          <a:p>
            <a:pPr indent="-228600" lvl="0" marL="342900" rtl="0" algn="l">
              <a:spcBef>
                <a:spcPts val="0"/>
              </a:spcBef>
              <a:spcAft>
                <a:spcPts val="0"/>
              </a:spcAft>
              <a:buSzPts val="1400"/>
              <a:buChar char="•"/>
            </a:pPr>
            <a:r>
              <a:rPr lang="en-US"/>
              <a:t>Is your game generous if players are doing what you desire?</a:t>
            </a:r>
            <a:endParaRPr/>
          </a:p>
          <a:p>
            <a:pPr indent="-228600" lvl="0" marL="342900" rtl="0" algn="l">
              <a:spcBef>
                <a:spcPts val="0"/>
              </a:spcBef>
              <a:spcAft>
                <a:spcPts val="0"/>
              </a:spcAft>
              <a:buSzPts val="1400"/>
              <a:buChar char="•"/>
            </a:pPr>
            <a:r>
              <a:rPr lang="en-US"/>
              <a:t>If a player shoots an enemy, they get loot. No last hitting.</a:t>
            </a:r>
            <a:endParaRPr/>
          </a:p>
          <a:p>
            <a:pPr indent="0" lvl="0" marL="0" rtl="0" algn="l">
              <a:spcBef>
                <a:spcPts val="0"/>
              </a:spcBef>
              <a:spcAft>
                <a:spcPts val="0"/>
              </a:spcAft>
              <a:buNone/>
            </a:pPr>
            <a:r>
              <a:t/>
            </a:r>
            <a:endParaRPr/>
          </a:p>
        </p:txBody>
      </p:sp>
      <p:sp>
        <p:nvSpPr>
          <p:cNvPr id="1290" name="Google Shape;129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865d4f50b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2865d4f50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342900" rtl="0" algn="l">
              <a:spcBef>
                <a:spcPts val="0"/>
              </a:spcBef>
              <a:spcAft>
                <a:spcPts val="0"/>
              </a:spcAft>
              <a:buSzPts val="1400"/>
              <a:buChar char="•"/>
            </a:pPr>
            <a:r>
              <a:rPr lang="en-US"/>
              <a:t>If a guildmate completes an activity, you get a drop. </a:t>
            </a:r>
            <a:endParaRPr/>
          </a:p>
          <a:p>
            <a:pPr indent="-228600" lvl="0" marL="342900" rtl="0" algn="l">
              <a:spcBef>
                <a:spcPts val="0"/>
              </a:spcBef>
              <a:spcAft>
                <a:spcPts val="0"/>
              </a:spcAft>
              <a:buSzPts val="1400"/>
              <a:buChar char="•"/>
            </a:pPr>
            <a:r>
              <a:rPr lang="en-US"/>
              <a:t>Automated, so very low cost.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300">
                <a:solidFill>
                  <a:srgbClr val="404040"/>
                </a:solidFill>
                <a:highlight>
                  <a:srgbClr val="FFFFFF"/>
                </a:highlight>
                <a:latin typeface="Arial"/>
                <a:ea typeface="Arial"/>
                <a:cs typeface="Arial"/>
                <a:sym typeface="Arial"/>
              </a:rPr>
              <a:t>“There’s also sort of the philosophy that we’ve been talking about in the studio, I call it the “Super Bowl ring” philosophy, which is … I don’t know how familiar you are with the NFL, but one of the things that they do, it’s a common gentleman’s agreement practice that when a team wins the Super Bowl, not only do all the players on the field and the first string, second string all get rings, but they also … it’s common practice for them to give it to the general manager, and the owner, and everyone from the staff, to the medical team, to the people who are taking care of the grass on the field.”</a:t>
            </a:r>
            <a:endParaRPr/>
          </a:p>
          <a:p>
            <a:pPr indent="0" lvl="0" marL="0" rtl="0" algn="l">
              <a:spcBef>
                <a:spcPts val="0"/>
              </a:spcBef>
              <a:spcAft>
                <a:spcPts val="0"/>
              </a:spcAft>
              <a:buNone/>
            </a:pPr>
            <a:r>
              <a:rPr lang="en-US"/>
              <a:t>http://business.financialpost.com/technology/gaming/destiny-2-social-lead-m-e-chung-on-how-bungie-used-a-super-bowl-ring-philosophy-to-balance-community</a:t>
            </a:r>
            <a:endParaRPr/>
          </a:p>
        </p:txBody>
      </p:sp>
      <p:sp>
        <p:nvSpPr>
          <p:cNvPr id="1296" name="Google Shape;1296;g2865d4f50b_2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f59c0dbc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2af59c0dbc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 don’t build game because I love games.  Games are just a tool. </a:t>
            </a:r>
            <a:endParaRPr/>
          </a:p>
          <a:p>
            <a:pPr indent="0" lvl="0" marL="0" marR="0" rtl="0" algn="l">
              <a:spcBef>
                <a:spcPts val="0"/>
              </a:spcBef>
              <a:spcAft>
                <a:spcPts val="0"/>
              </a:spcAft>
              <a:buNone/>
            </a:pPr>
            <a:r>
              <a:rPr lang="en-US"/>
              <a:t>I build games because I want to bring happiness to the world.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So I went looking for things that improve happiness.</a:t>
            </a:r>
            <a:endParaRPr/>
          </a:p>
        </p:txBody>
      </p:sp>
      <p:sp>
        <p:nvSpPr>
          <p:cNvPr id="370" name="Google Shape;370;g2af59c0dbc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Now we start moving into hard coop. Where players rely on one another. </a:t>
            </a:r>
            <a:endParaRPr/>
          </a:p>
        </p:txBody>
      </p:sp>
      <p:sp>
        <p:nvSpPr>
          <p:cNvPr id="1306" name="Google Shape;1306;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You’ve got lots of players on a ship sailing around. And you can play these </a:t>
            </a:r>
            <a:r>
              <a:rPr lang="en-US"/>
              <a:t>little</a:t>
            </a:r>
            <a:r>
              <a:rPr lang="en-US"/>
              <a:t> mini-games for every task that is needed. This is a similar pattern to the Star Trek game Artemis. </a:t>
            </a:r>
            <a:endParaRPr/>
          </a:p>
        </p:txBody>
      </p:sp>
      <p:sp>
        <p:nvSpPr>
          <p:cNvPr id="1313" name="Google Shape;1313;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8875d2fa7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8875d2fa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342900" rtl="0" algn="l">
              <a:spcBef>
                <a:spcPts val="0"/>
              </a:spcBef>
              <a:spcAft>
                <a:spcPts val="0"/>
              </a:spcAft>
              <a:buSzPts val="1400"/>
              <a:buChar char="•"/>
            </a:pPr>
            <a:r>
              <a:rPr lang="en-US"/>
              <a:t>Players working together on a boat</a:t>
            </a:r>
            <a:endParaRPr/>
          </a:p>
          <a:p>
            <a:pPr indent="-228600" lvl="0" marL="342900" rtl="0" algn="l">
              <a:spcBef>
                <a:spcPts val="0"/>
              </a:spcBef>
              <a:spcAft>
                <a:spcPts val="0"/>
              </a:spcAft>
              <a:buSzPts val="1400"/>
              <a:buChar char="•"/>
            </a:pPr>
            <a:r>
              <a:rPr lang="en-US"/>
              <a:t>One handles guns. Another rigging. </a:t>
            </a:r>
            <a:endParaRPr/>
          </a:p>
          <a:p>
            <a:pPr indent="-228600" lvl="0" marL="342900" rtl="0" algn="l">
              <a:spcBef>
                <a:spcPts val="0"/>
              </a:spcBef>
              <a:spcAft>
                <a:spcPts val="0"/>
              </a:spcAft>
              <a:buSzPts val="1400"/>
              <a:buChar char="•"/>
            </a:pPr>
            <a:r>
              <a:rPr lang="en-US" u="sng">
                <a:solidFill>
                  <a:schemeClr val="hlink"/>
                </a:solidFill>
                <a:hlinkClick r:id="rId2"/>
              </a:rPr>
              <a:t>Sailing</a:t>
            </a:r>
            <a:r>
              <a:rPr lang="en-US"/>
              <a:t> and </a:t>
            </a:r>
            <a:r>
              <a:rPr lang="en-US" u="sng">
                <a:solidFill>
                  <a:schemeClr val="hlink"/>
                </a:solidFill>
                <a:hlinkClick r:id="rId3"/>
              </a:rPr>
              <a:t>Rigging</a:t>
            </a:r>
            <a:r>
              <a:rPr lang="en-US"/>
              <a:t> increase ship speed and generate movement tokens during sea battle.</a:t>
            </a:r>
            <a:endParaRPr/>
          </a:p>
          <a:p>
            <a:pPr indent="-228600" lvl="0" marL="342900" rtl="0" algn="l">
              <a:spcBef>
                <a:spcPts val="0"/>
              </a:spcBef>
              <a:spcAft>
                <a:spcPts val="0"/>
              </a:spcAft>
              <a:buSzPts val="1400"/>
              <a:buChar char="•"/>
            </a:pPr>
            <a:r>
              <a:rPr lang="en-US" u="sng">
                <a:solidFill>
                  <a:schemeClr val="hlink"/>
                </a:solidFill>
                <a:hlinkClick r:id="rId4"/>
              </a:rPr>
              <a:t>Bilge pumping</a:t>
            </a:r>
            <a:r>
              <a:rPr lang="en-US"/>
              <a:t> keeps water out o' the ship, and sailing effective.</a:t>
            </a:r>
            <a:endParaRPr/>
          </a:p>
          <a:p>
            <a:pPr indent="-228600" lvl="0" marL="342900" rtl="0" algn="l">
              <a:spcBef>
                <a:spcPts val="0"/>
              </a:spcBef>
              <a:spcAft>
                <a:spcPts val="0"/>
              </a:spcAft>
              <a:buSzPts val="1400"/>
              <a:buChar char="•"/>
            </a:pPr>
            <a:r>
              <a:rPr lang="en-US" u="sng">
                <a:solidFill>
                  <a:schemeClr val="hlink"/>
                </a:solidFill>
                <a:hlinkClick r:id="rId5"/>
              </a:rPr>
              <a:t>Carpentry</a:t>
            </a:r>
            <a:r>
              <a:rPr lang="en-US"/>
              <a:t> and </a:t>
            </a:r>
            <a:r>
              <a:rPr lang="en-US" u="sng">
                <a:solidFill>
                  <a:schemeClr val="hlink"/>
                </a:solidFill>
                <a:hlinkClick r:id="rId6"/>
              </a:rPr>
              <a:t>Patching</a:t>
            </a:r>
            <a:r>
              <a:rPr lang="en-US"/>
              <a:t> repair normal wear and tear, as well as sea battle damage, and keeps bilge from rushing into the ship.</a:t>
            </a:r>
            <a:endParaRPr/>
          </a:p>
          <a:p>
            <a:pPr indent="-228600" lvl="0" marL="342900" rtl="0" algn="l">
              <a:spcBef>
                <a:spcPts val="0"/>
              </a:spcBef>
              <a:spcAft>
                <a:spcPts val="0"/>
              </a:spcAft>
              <a:buSzPts val="1400"/>
              <a:buChar char="•"/>
            </a:pPr>
            <a:r>
              <a:rPr lang="en-US" u="sng">
                <a:solidFill>
                  <a:schemeClr val="hlink"/>
                </a:solidFill>
                <a:hlinkClick r:id="rId7"/>
              </a:rPr>
              <a:t>Gunnery</a:t>
            </a:r>
            <a:r>
              <a:rPr lang="en-US"/>
              <a:t> loads cannons for the </a:t>
            </a:r>
            <a:r>
              <a:rPr lang="en-US" u="sng">
                <a:solidFill>
                  <a:schemeClr val="hlink"/>
                </a:solidFill>
                <a:hlinkClick r:id="rId8"/>
              </a:rPr>
              <a:t>commanding officer</a:t>
            </a:r>
            <a:r>
              <a:rPr lang="en-US"/>
              <a:t> to fire during sea battle.</a:t>
            </a:r>
            <a:endParaRPr/>
          </a:p>
          <a:p>
            <a:pPr indent="-228600" lvl="0" marL="342900" rtl="0" algn="l">
              <a:spcBef>
                <a:spcPts val="0"/>
              </a:spcBef>
              <a:spcAft>
                <a:spcPts val="0"/>
              </a:spcAft>
              <a:buSzPts val="1400"/>
              <a:buChar char="•"/>
            </a:pPr>
            <a:r>
              <a:rPr lang="en-US" u="sng">
                <a:solidFill>
                  <a:schemeClr val="hlink"/>
                </a:solidFill>
                <a:hlinkClick r:id="rId9"/>
              </a:rPr>
              <a:t>Navigation</a:t>
            </a:r>
            <a:r>
              <a:rPr lang="en-US"/>
              <a:t> increases the effectiveness of the sailors and allows </a:t>
            </a:r>
            <a:r>
              <a:rPr lang="en-US" u="sng">
                <a:solidFill>
                  <a:schemeClr val="hlink"/>
                </a:solidFill>
                <a:hlinkClick r:id="rId10"/>
              </a:rPr>
              <a:t>memorization</a:t>
            </a:r>
            <a:r>
              <a:rPr lang="en-US"/>
              <a:t> of league points.</a:t>
            </a:r>
            <a:endParaRPr/>
          </a:p>
          <a:p>
            <a:pPr indent="-228600" lvl="0" marL="342900" rtl="0" algn="l">
              <a:spcBef>
                <a:spcPts val="0"/>
              </a:spcBef>
              <a:spcAft>
                <a:spcPts val="0"/>
              </a:spcAft>
              <a:buSzPts val="1400"/>
              <a:buChar char="•"/>
            </a:pPr>
            <a:r>
              <a:rPr lang="en-US" u="sng">
                <a:solidFill>
                  <a:schemeClr val="hlink"/>
                </a:solidFill>
                <a:hlinkClick r:id="rId11"/>
              </a:rPr>
              <a:t>Treasure Haul</a:t>
            </a:r>
            <a:r>
              <a:rPr lang="en-US"/>
              <a:t> transfers PoE onto the ship from sunken wreckage in </a:t>
            </a:r>
            <a:r>
              <a:rPr lang="en-US" u="sng">
                <a:solidFill>
                  <a:schemeClr val="hlink"/>
                </a:solidFill>
                <a:hlinkClick r:id="rId12"/>
              </a:rPr>
              <a:t>blockades</a:t>
            </a:r>
            <a:r>
              <a:rPr lang="en-US"/>
              <a:t>, </a:t>
            </a:r>
            <a:r>
              <a:rPr lang="en-US" u="sng">
                <a:solidFill>
                  <a:schemeClr val="hlink"/>
                </a:solidFill>
                <a:hlinkClick r:id="rId13"/>
              </a:rPr>
              <a:t>flotillas</a:t>
            </a:r>
            <a:r>
              <a:rPr lang="en-US"/>
              <a:t> and </a:t>
            </a:r>
            <a:r>
              <a:rPr lang="en-US" u="sng">
                <a:solidFill>
                  <a:schemeClr val="hlink"/>
                </a:solidFill>
                <a:hlinkClick r:id="rId14"/>
              </a:rPr>
              <a:t>atlantis</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see this pattern in Artemis, Guns of Icarus and MMO Guild raids. </a:t>
            </a:r>
            <a:endParaRPr/>
          </a:p>
          <a:p>
            <a:pPr indent="0" lvl="0" marL="0" rtl="0" algn="l">
              <a:spcBef>
                <a:spcPts val="0"/>
              </a:spcBef>
              <a:spcAft>
                <a:spcPts val="0"/>
              </a:spcAft>
              <a:buNone/>
            </a:pPr>
            <a:r>
              <a:t/>
            </a:r>
            <a:endParaRPr/>
          </a:p>
          <a:p>
            <a:pPr indent="-228600" lvl="0" marL="342900" rtl="0" algn="l">
              <a:spcBef>
                <a:spcPts val="0"/>
              </a:spcBef>
              <a:spcAft>
                <a:spcPts val="0"/>
              </a:spcAft>
              <a:buSzPts val="1400"/>
              <a:buChar char="•"/>
            </a:pPr>
            <a:r>
              <a:rPr lang="en-US"/>
              <a:t>Players specialize. </a:t>
            </a:r>
            <a:endParaRPr/>
          </a:p>
          <a:p>
            <a:pPr indent="-228600" lvl="0" marL="342900" rtl="0" algn="l">
              <a:spcBef>
                <a:spcPts val="0"/>
              </a:spcBef>
              <a:spcAft>
                <a:spcPts val="0"/>
              </a:spcAft>
              <a:buSzPts val="1400"/>
              <a:buChar char="•"/>
            </a:pPr>
            <a:r>
              <a:rPr lang="en-US"/>
              <a:t>Together, they create synergies that make them dramatically more effective. </a:t>
            </a:r>
            <a:endParaRPr/>
          </a:p>
          <a:p>
            <a:pPr indent="-228600" lvl="0" marL="342900" rtl="0" algn="l">
              <a:spcBef>
                <a:spcPts val="0"/>
              </a:spcBef>
              <a:spcAft>
                <a:spcPts val="0"/>
              </a:spcAft>
              <a:buSzPts val="1400"/>
              <a:buChar char="•"/>
            </a:pPr>
            <a:r>
              <a:rPr lang="en-US"/>
              <a:t>Designers create challenges that require multiple specialized roles cooperating to overcome. </a:t>
            </a:r>
            <a:endParaRPr/>
          </a:p>
        </p:txBody>
      </p:sp>
      <p:sp>
        <p:nvSpPr>
          <p:cNvPr id="1322" name="Google Shape;1322;g28875d2fa7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58e4161ba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358e4161b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Again, you work your way up a </a:t>
            </a:r>
            <a:r>
              <a:rPr lang="en-US"/>
              <a:t>ladder</a:t>
            </a:r>
            <a:r>
              <a:rPr lang="en-US"/>
              <a:t> of trust. Highly recommend you read </a:t>
            </a:r>
            <a:endParaRPr/>
          </a:p>
          <a:p>
            <a:pPr indent="0" lvl="0" marL="0" rtl="0" algn="l">
              <a:lnSpc>
                <a:spcPct val="90000"/>
              </a:lnSpc>
              <a:spcBef>
                <a:spcPts val="300"/>
              </a:spcBef>
              <a:spcAft>
                <a:spcPts val="0"/>
              </a:spcAft>
              <a:buClr>
                <a:schemeClr val="dk1"/>
              </a:buClr>
              <a:buSzPts val="1100"/>
              <a:buFont typeface="Arial"/>
              <a:buNone/>
            </a:pPr>
            <a:r>
              <a:rPr lang="en-US" sz="1400" u="sng">
                <a:solidFill>
                  <a:schemeClr val="hlink"/>
                </a:solidFill>
                <a:latin typeface="Arial"/>
                <a:ea typeface="Arial"/>
                <a:cs typeface="Arial"/>
                <a:sym typeface="Arial"/>
                <a:hlinkClick r:id="rId2"/>
              </a:rPr>
              <a:t>https://www.raphkoster.com/2018/03/16/the-trust-spectrum/</a:t>
            </a:r>
            <a:r>
              <a:rPr lang="en-US" sz="1400">
                <a:latin typeface="Arial"/>
                <a:ea typeface="Arial"/>
                <a:cs typeface="Arial"/>
                <a:sym typeface="Arial"/>
              </a:rPr>
              <a:t> </a:t>
            </a:r>
            <a:endParaRPr/>
          </a:p>
        </p:txBody>
      </p:sp>
      <p:sp>
        <p:nvSpPr>
          <p:cNvPr id="1338" name="Google Shape;1338;g358e4161ba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371e33cae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371e33ca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Many games keep relationships unofficial. At best, you might be a friend on a friend’s list.</a:t>
            </a:r>
            <a:endParaRPr/>
          </a:p>
          <a:p>
            <a:pPr indent="0" lvl="0" marL="0" rtl="0" algn="l">
              <a:spcBef>
                <a:spcPts val="0"/>
              </a:spcBef>
              <a:spcAft>
                <a:spcPts val="0"/>
              </a:spcAft>
              <a:buNone/>
            </a:pPr>
            <a:r>
              <a:rPr lang="en-US"/>
              <a:t>Asheron’s call made relationships explicitly supported by the game. </a:t>
            </a:r>
            <a:endParaRPr/>
          </a:p>
        </p:txBody>
      </p:sp>
      <p:sp>
        <p:nvSpPr>
          <p:cNvPr id="1346" name="Google Shape;1346;g371e33cae5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371e33cae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342900" rtl="0" algn="l">
              <a:spcBef>
                <a:spcPts val="0"/>
              </a:spcBef>
              <a:spcAft>
                <a:spcPts val="0"/>
              </a:spcAft>
              <a:buSzPts val="1400"/>
              <a:buChar char="•"/>
            </a:pPr>
            <a:r>
              <a:rPr lang="en-US"/>
              <a:t>Encourages high level players to twink and advise new players</a:t>
            </a:r>
            <a:endParaRPr/>
          </a:p>
          <a:p>
            <a:pPr indent="-228600" lvl="0" marL="342900" rtl="0" algn="l">
              <a:spcBef>
                <a:spcPts val="0"/>
              </a:spcBef>
              <a:spcAft>
                <a:spcPts val="0"/>
              </a:spcAft>
              <a:buSzPts val="1400"/>
              <a:buChar char="•"/>
            </a:pPr>
            <a:r>
              <a:rPr lang="en-US"/>
              <a:t>Shared XP</a:t>
            </a:r>
            <a:endParaRPr/>
          </a:p>
          <a:p>
            <a:pPr indent="-228600" lvl="0" marL="342900" rtl="0" algn="l">
              <a:spcBef>
                <a:spcPts val="0"/>
              </a:spcBef>
              <a:spcAft>
                <a:spcPts val="0"/>
              </a:spcAft>
              <a:buSzPts val="1400"/>
              <a:buChar char="•"/>
            </a:pPr>
            <a:r>
              <a:rPr lang="en-US"/>
              <a:t>Natural hierarchical pyramid and thus group affiliations</a:t>
            </a:r>
            <a:endParaRPr/>
          </a:p>
        </p:txBody>
      </p:sp>
      <p:sp>
        <p:nvSpPr>
          <p:cNvPr id="1353" name="Google Shape;1353;g371e33cae5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371e33cae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342900" rtl="0" algn="l">
              <a:spcBef>
                <a:spcPts val="0"/>
              </a:spcBef>
              <a:spcAft>
                <a:spcPts val="0"/>
              </a:spcAft>
              <a:buSzPts val="1400"/>
              <a:buChar char="•"/>
            </a:pPr>
            <a:r>
              <a:rPr lang="en-US"/>
              <a:t>Encourages high level players to twink and advise new players</a:t>
            </a:r>
            <a:endParaRPr/>
          </a:p>
          <a:p>
            <a:pPr indent="-228600" lvl="0" marL="342900" rtl="0" algn="l">
              <a:spcBef>
                <a:spcPts val="0"/>
              </a:spcBef>
              <a:spcAft>
                <a:spcPts val="0"/>
              </a:spcAft>
              <a:buSzPts val="1400"/>
              <a:buChar char="•"/>
            </a:pPr>
            <a:r>
              <a:rPr lang="en-US"/>
              <a:t>Shared XP</a:t>
            </a:r>
            <a:endParaRPr/>
          </a:p>
          <a:p>
            <a:pPr indent="-228600" lvl="0" marL="342900" rtl="0" algn="l">
              <a:spcBef>
                <a:spcPts val="0"/>
              </a:spcBef>
              <a:spcAft>
                <a:spcPts val="0"/>
              </a:spcAft>
              <a:buSzPts val="1400"/>
              <a:buChar char="•"/>
            </a:pPr>
            <a:r>
              <a:rPr lang="en-US"/>
              <a:t>Natural hierarchical pyramid and thus group affiliations</a:t>
            </a:r>
            <a:endParaRPr/>
          </a:p>
        </p:txBody>
      </p:sp>
      <p:sp>
        <p:nvSpPr>
          <p:cNvPr id="1363" name="Google Shape;1363;g371e33cae5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371e33ca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Official hierarchy. You can encode social structures in game systems. Groups, hierarchies. Systems of government and taxation. </a:t>
            </a:r>
            <a:endParaRPr/>
          </a:p>
        </p:txBody>
      </p:sp>
      <p:sp>
        <p:nvSpPr>
          <p:cNvPr id="1374" name="Google Shape;1374;g371e33cae5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5addbc27f313c3cb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g5addbc27f313c3cb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Fast friends protocol</a:t>
            </a:r>
            <a:endParaRPr/>
          </a:p>
          <a:p>
            <a:pPr indent="0" lvl="0" marL="0" rtl="0" algn="l">
              <a:spcBef>
                <a:spcPts val="0"/>
              </a:spcBef>
              <a:spcAft>
                <a:spcPts val="0"/>
              </a:spcAft>
              <a:buNone/>
            </a:pPr>
            <a:r>
              <a:rPr lang="en-US" u="sng">
                <a:solidFill>
                  <a:schemeClr val="hlink"/>
                </a:solidFill>
                <a:hlinkClick r:id="rId2"/>
              </a:rPr>
              <a:t>http://tuukkablab.com/?p=168</a:t>
            </a:r>
            <a:endParaRPr/>
          </a:p>
          <a:p>
            <a:pPr indent="0" lvl="0" marL="0" rtl="0" algn="l">
              <a:spcBef>
                <a:spcPts val="0"/>
              </a:spcBef>
              <a:spcAft>
                <a:spcPts val="0"/>
              </a:spcAft>
              <a:buNone/>
            </a:pPr>
            <a:r>
              <a:rPr lang="en-US" u="sng">
                <a:solidFill>
                  <a:schemeClr val="hlink"/>
                </a:solidFill>
                <a:hlinkClick r:id="rId3"/>
              </a:rPr>
              <a:t>https://www.ocf.berkeley.edu/~adp/rasclab_v1/ffp.html</a:t>
            </a:r>
            <a:r>
              <a:rPr lang="en-US"/>
              <a:t> </a:t>
            </a:r>
            <a:endParaRPr/>
          </a:p>
        </p:txBody>
      </p:sp>
      <p:sp>
        <p:nvSpPr>
          <p:cNvPr id="1406" name="Google Shape;1406;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0000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97819"/>
            <a:ext cx="7772400" cy="1102519"/>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5400"/>
              <a:buFont typeface="Calibri"/>
              <a:buNone/>
              <a:defRPr b="1" i="0" sz="5400" u="none" cap="none" strike="noStrike">
                <a:solidFill>
                  <a:schemeClr val="lt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Google Shape;17;p2"/>
          <p:cNvSpPr txBox="1"/>
          <p:nvPr>
            <p:ph idx="1" type="subTitle"/>
          </p:nvPr>
        </p:nvSpPr>
        <p:spPr>
          <a:xfrm>
            <a:off x="1371600" y="2914650"/>
            <a:ext cx="6400800" cy="131445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8" name="Google Shape;18;p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4" name="Google Shape;74;p11"/>
          <p:cNvSpPr txBox="1"/>
          <p:nvPr>
            <p:ph idx="1" type="body"/>
          </p:nvPr>
        </p:nvSpPr>
        <p:spPr>
          <a:xfrm rot="5400000">
            <a:off x="2874764" y="-1217413"/>
            <a:ext cx="3394472"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463778" y="1371601"/>
            <a:ext cx="4388644"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0" name="Google Shape;80;p12"/>
          <p:cNvSpPr txBox="1"/>
          <p:nvPr>
            <p:ph idx="1" type="body"/>
          </p:nvPr>
        </p:nvSpPr>
        <p:spPr>
          <a:xfrm rot="5400000">
            <a:off x="1272778" y="-609599"/>
            <a:ext cx="4388644"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4"/>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indent="0" lvl="0" mar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92" name="Google Shape;92;p14"/>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indent="0" lvl="0" mar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93" name="Google Shape;93;p1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 name="Google Shape;94;p1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p1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98" name="Google Shape;98;p1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9" name="Google Shape;99;p1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0" name="Google Shape;100;p1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1" name="Google Shape;101;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indent="0" lvl="0" mar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04" name="Google Shape;104;p1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105" name="Google Shape;105;p1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6" name="Google Shape;106;p1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7" name="Google Shape;107;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10" name="Google Shape;110;p1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 name="Google Shape;111;p1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 name="Google Shape;112;p1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3" name="Google Shape;113;p1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4" name="Google Shape;114;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17" name="Google Shape;117;p1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18" name="Google Shape;118;p18"/>
          <p:cNvSpPr txBox="1"/>
          <p:nvPr>
            <p:ph idx="2" type="body"/>
          </p:nvPr>
        </p:nvSpPr>
        <p:spPr>
          <a:xfrm>
            <a:off x="629841" y="1878806"/>
            <a:ext cx="3868500" cy="27633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1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20" name="Google Shape;120;p18"/>
          <p:cNvSpPr txBox="1"/>
          <p:nvPr>
            <p:ph idx="4" type="body"/>
          </p:nvPr>
        </p:nvSpPr>
        <p:spPr>
          <a:xfrm>
            <a:off x="4629150" y="1878806"/>
            <a:ext cx="3887400" cy="27633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1" name="Google Shape;121;p1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2" name="Google Shape;122;p1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3" name="Google Shape;123;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1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26" name="Google Shape;126;p1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7" name="Google Shape;127;p1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8" name="Google Shape;128;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2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1" name="Google Shape;131;p2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2" name="Google Shape;132;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2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35" name="Google Shape;135;p21"/>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36" name="Google Shape;136;p21"/>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37" name="Google Shape;137;p2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8" name="Google Shape;138;p2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9" name="Google Shape;139;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C00000"/>
              </a:buClr>
              <a:buSzPts val="4400"/>
              <a:buFont typeface="Calibri"/>
              <a:buNone/>
              <a:defRPr b="1" i="0" sz="4400" u="none" cap="none" strike="noStrike">
                <a:solidFill>
                  <a:srgbClr val="C00000"/>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 name="Google Shape;23;p3"/>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2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indent="0" lvl="0" mar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42" name="Google Shape;142;p22"/>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0" lvl="0" mar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0" lvl="2" marL="6858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0" lvl="3" marL="10287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0" lvl="4"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0" lvl="5" marL="17145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indent="0" lvl="6" marL="20574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indent="0" lvl="7" marL="24003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indent="0" lvl="8" marL="27432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43" name="Google Shape;143;p22"/>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44" name="Google Shape;144;p2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5" name="Google Shape;145;p2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6" name="Google Shape;146;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2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49" name="Google Shape;149;p23"/>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0" name="Google Shape;150;p2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1" name="Google Shape;151;p2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2" name="Google Shape;152;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24"/>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155" name="Google Shape;155;p24"/>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 name="Google Shape;156;p2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 name="Google Shape;157;p2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sz="900">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 name="Google Shape;158;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00000"/>
        </a:solidFill>
      </p:bgPr>
    </p:bg>
    <p:spTree>
      <p:nvGrpSpPr>
        <p:cNvPr id="165" name="Shape 165"/>
        <p:cNvGrpSpPr/>
        <p:nvPr/>
      </p:nvGrpSpPr>
      <p:grpSpPr>
        <a:xfrm>
          <a:off x="0" y="0"/>
          <a:ext cx="0" cy="0"/>
          <a:chOff x="0" y="0"/>
          <a:chExt cx="0" cy="0"/>
        </a:xfrm>
      </p:grpSpPr>
      <p:sp>
        <p:nvSpPr>
          <p:cNvPr id="166" name="Google Shape;166;p26"/>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4400"/>
              <a:buFont typeface="Calibri"/>
              <a:buNone/>
              <a:defRPr b="1" i="0" sz="4400" u="none" cap="none" strike="noStrike">
                <a:solidFill>
                  <a:schemeClr val="lt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7" name="Google Shape;167;p26"/>
          <p:cNvSpPr txBox="1"/>
          <p:nvPr>
            <p:ph idx="1" type="subTitle"/>
          </p:nvPr>
        </p:nvSpPr>
        <p:spPr>
          <a:xfrm>
            <a:off x="1371600" y="2914650"/>
            <a:ext cx="6400800" cy="13143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68" name="Google Shape;168;p2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2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0" name="Google Shape;170;p2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1" name="Shape 171"/>
        <p:cNvGrpSpPr/>
        <p:nvPr/>
      </p:nvGrpSpPr>
      <p:grpSpPr>
        <a:xfrm>
          <a:off x="0" y="0"/>
          <a:ext cx="0" cy="0"/>
          <a:chOff x="0" y="0"/>
          <a:chExt cx="0" cy="0"/>
        </a:xfrm>
      </p:grpSpPr>
      <p:sp>
        <p:nvSpPr>
          <p:cNvPr id="172" name="Google Shape;172;p2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C00000"/>
              </a:buClr>
              <a:buSzPts val="4400"/>
              <a:buFont typeface="Calibri"/>
              <a:buNone/>
              <a:defRPr b="1" i="0" sz="4400" u="none" cap="none" strike="noStrike">
                <a:solidFill>
                  <a:srgbClr val="C00000"/>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3" name="Google Shape;173;p27"/>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4" name="Google Shape;174;p2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5" name="Google Shape;175;p2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6" name="Google Shape;176;p2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7" name="Shape 177"/>
        <p:cNvGrpSpPr/>
        <p:nvPr/>
      </p:nvGrpSpPr>
      <p:grpSpPr>
        <a:xfrm>
          <a:off x="0" y="0"/>
          <a:ext cx="0" cy="0"/>
          <a:chOff x="0" y="0"/>
          <a:chExt cx="0" cy="0"/>
        </a:xfrm>
      </p:grpSpPr>
      <p:sp>
        <p:nvSpPr>
          <p:cNvPr id="178" name="Google Shape;178;p28"/>
          <p:cNvSpPr txBox="1"/>
          <p:nvPr>
            <p:ph type="title"/>
          </p:nvPr>
        </p:nvSpPr>
        <p:spPr>
          <a:xfrm>
            <a:off x="722313" y="3305176"/>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9" name="Google Shape;179;p28"/>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180" name="Google Shape;180;p2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1" name="Google Shape;181;p2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2" name="Google Shape;182;p2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3" name="Shape 183"/>
        <p:cNvGrpSpPr/>
        <p:nvPr/>
      </p:nvGrpSpPr>
      <p:grpSpPr>
        <a:xfrm>
          <a:off x="0" y="0"/>
          <a:ext cx="0" cy="0"/>
          <a:chOff x="0" y="0"/>
          <a:chExt cx="0" cy="0"/>
        </a:xfrm>
      </p:grpSpPr>
      <p:sp>
        <p:nvSpPr>
          <p:cNvPr id="184" name="Google Shape;184;p2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5" name="Google Shape;185;p29"/>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6" name="Google Shape;186;p29"/>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7" name="Google Shape;187;p2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8" name="Google Shape;188;p2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9" name="Google Shape;189;p2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0" name="Shape 190"/>
        <p:cNvGrpSpPr/>
        <p:nvPr/>
      </p:nvGrpSpPr>
      <p:grpSpPr>
        <a:xfrm>
          <a:off x="0" y="0"/>
          <a:ext cx="0" cy="0"/>
          <a:chOff x="0" y="0"/>
          <a:chExt cx="0" cy="0"/>
        </a:xfrm>
      </p:grpSpPr>
      <p:sp>
        <p:nvSpPr>
          <p:cNvPr id="191" name="Google Shape;191;p3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2" name="Google Shape;192;p30"/>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93" name="Google Shape;193;p3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4" name="Google Shape;194;p30"/>
          <p:cNvSpPr txBox="1"/>
          <p:nvPr>
            <p:ph idx="3" type="body"/>
          </p:nvPr>
        </p:nvSpPr>
        <p:spPr>
          <a:xfrm>
            <a:off x="4645026"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95" name="Google Shape;195;p30"/>
          <p:cNvSpPr txBox="1"/>
          <p:nvPr>
            <p:ph idx="4" type="body"/>
          </p:nvPr>
        </p:nvSpPr>
        <p:spPr>
          <a:xfrm>
            <a:off x="4645026"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96" name="Google Shape;196;p3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7" name="Google Shape;197;p3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8" name="Google Shape;198;p3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 name="Shape 199"/>
        <p:cNvGrpSpPr/>
        <p:nvPr/>
      </p:nvGrpSpPr>
      <p:grpSpPr>
        <a:xfrm>
          <a:off x="0" y="0"/>
          <a:ext cx="0" cy="0"/>
          <a:chOff x="0" y="0"/>
          <a:chExt cx="0" cy="0"/>
        </a:xfrm>
      </p:grpSpPr>
      <p:sp>
        <p:nvSpPr>
          <p:cNvPr id="200" name="Google Shape;200;p3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1" name="Google Shape;201;p3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2" name="Google Shape;202;p3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3" name="Google Shape;203;p3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4" name="Shape 204"/>
        <p:cNvGrpSpPr/>
        <p:nvPr/>
      </p:nvGrpSpPr>
      <p:grpSpPr>
        <a:xfrm>
          <a:off x="0" y="0"/>
          <a:ext cx="0" cy="0"/>
          <a:chOff x="0" y="0"/>
          <a:chExt cx="0" cy="0"/>
        </a:xfrm>
      </p:grpSpPr>
      <p:sp>
        <p:nvSpPr>
          <p:cNvPr id="205" name="Google Shape;205;p3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6" name="Google Shape;206;p3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 name="Google Shape;207;p3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3305176"/>
            <a:ext cx="7772400" cy="1021556"/>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9" name="Google Shape;29;p4"/>
          <p:cNvSpPr txBox="1"/>
          <p:nvPr>
            <p:ph idx="1" type="body"/>
          </p:nvPr>
        </p:nvSpPr>
        <p:spPr>
          <a:xfrm>
            <a:off x="722313" y="2180035"/>
            <a:ext cx="7772400" cy="112514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0" name="Google Shape;30;p4"/>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8" name="Shape 208"/>
        <p:cNvGrpSpPr/>
        <p:nvPr/>
      </p:nvGrpSpPr>
      <p:grpSpPr>
        <a:xfrm>
          <a:off x="0" y="0"/>
          <a:ext cx="0" cy="0"/>
          <a:chOff x="0" y="0"/>
          <a:chExt cx="0" cy="0"/>
        </a:xfrm>
      </p:grpSpPr>
      <p:sp>
        <p:nvSpPr>
          <p:cNvPr id="209" name="Google Shape;209;p33"/>
          <p:cNvSpPr txBox="1"/>
          <p:nvPr>
            <p:ph type="title"/>
          </p:nvPr>
        </p:nvSpPr>
        <p:spPr>
          <a:xfrm>
            <a:off x="457201" y="204787"/>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0" name="Google Shape;210;p33"/>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1" name="Google Shape;211;p33"/>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2" name="Google Shape;212;p3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3" name="Google Shape;213;p3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4" name="Google Shape;214;p3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 name="Shape 215"/>
        <p:cNvGrpSpPr/>
        <p:nvPr/>
      </p:nvGrpSpPr>
      <p:grpSpPr>
        <a:xfrm>
          <a:off x="0" y="0"/>
          <a:ext cx="0" cy="0"/>
          <a:chOff x="0" y="0"/>
          <a:chExt cx="0" cy="0"/>
        </a:xfrm>
      </p:grpSpPr>
      <p:sp>
        <p:nvSpPr>
          <p:cNvPr id="216" name="Google Shape;216;p34"/>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7" name="Google Shape;217;p34"/>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18" name="Google Shape;218;p34"/>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19" name="Google Shape;219;p3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0" name="Google Shape;220;p3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1" name="Google Shape;221;p3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2" name="Shape 222"/>
        <p:cNvGrpSpPr/>
        <p:nvPr/>
      </p:nvGrpSpPr>
      <p:grpSpPr>
        <a:xfrm>
          <a:off x="0" y="0"/>
          <a:ext cx="0" cy="0"/>
          <a:chOff x="0" y="0"/>
          <a:chExt cx="0" cy="0"/>
        </a:xfrm>
      </p:grpSpPr>
      <p:sp>
        <p:nvSpPr>
          <p:cNvPr id="223" name="Google Shape;223;p3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4" name="Google Shape;224;p35"/>
          <p:cNvSpPr txBox="1"/>
          <p:nvPr>
            <p:ph idx="1" type="body"/>
          </p:nvPr>
        </p:nvSpPr>
        <p:spPr>
          <a:xfrm rot="5400000">
            <a:off x="2874750" y="-1217399"/>
            <a:ext cx="33945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5" name="Google Shape;225;p3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6" name="Google Shape;226;p3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7" name="Google Shape;227;p3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Google Shape;229;p36"/>
          <p:cNvSpPr txBox="1"/>
          <p:nvPr>
            <p:ph type="title"/>
          </p:nvPr>
        </p:nvSpPr>
        <p:spPr>
          <a:xfrm rot="5400000">
            <a:off x="5463750" y="1371629"/>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0" name="Google Shape;230;p36"/>
          <p:cNvSpPr txBox="1"/>
          <p:nvPr>
            <p:ph idx="1" type="body"/>
          </p:nvPr>
        </p:nvSpPr>
        <p:spPr>
          <a:xfrm rot="5400000">
            <a:off x="1272750" y="-609571"/>
            <a:ext cx="43887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1" name="Google Shape;231;p3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2" name="Google Shape;232;p3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3" name="Google Shape;233;p3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00000"/>
        </a:solidFill>
      </p:bgPr>
    </p:bg>
    <p:spTree>
      <p:nvGrpSpPr>
        <p:cNvPr id="240" name="Shape 240"/>
        <p:cNvGrpSpPr/>
        <p:nvPr/>
      </p:nvGrpSpPr>
      <p:grpSpPr>
        <a:xfrm>
          <a:off x="0" y="0"/>
          <a:ext cx="0" cy="0"/>
          <a:chOff x="0" y="0"/>
          <a:chExt cx="0" cy="0"/>
        </a:xfrm>
      </p:grpSpPr>
      <p:sp>
        <p:nvSpPr>
          <p:cNvPr id="241" name="Google Shape;241;p38"/>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lt1"/>
              </a:buClr>
              <a:buSzPts val="5400"/>
              <a:buFont typeface="Calibri"/>
              <a:buNone/>
              <a:defRPr b="1" i="0" sz="5400" u="none" cap="none" strike="noStrike">
                <a:solidFill>
                  <a:schemeClr val="lt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42" name="Google Shape;242;p38"/>
          <p:cNvSpPr txBox="1"/>
          <p:nvPr>
            <p:ph idx="1" type="subTitle"/>
          </p:nvPr>
        </p:nvSpPr>
        <p:spPr>
          <a:xfrm>
            <a:off x="1371600" y="2914650"/>
            <a:ext cx="6400800" cy="13143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43" name="Google Shape;243;p3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4" name="Google Shape;244;p3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5" name="Google Shape;245;p3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6" name="Shape 246"/>
        <p:cNvGrpSpPr/>
        <p:nvPr/>
      </p:nvGrpSpPr>
      <p:grpSpPr>
        <a:xfrm>
          <a:off x="0" y="0"/>
          <a:ext cx="0" cy="0"/>
          <a:chOff x="0" y="0"/>
          <a:chExt cx="0" cy="0"/>
        </a:xfrm>
      </p:grpSpPr>
      <p:sp>
        <p:nvSpPr>
          <p:cNvPr id="247" name="Google Shape;247;p3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C00000"/>
              </a:buClr>
              <a:buSzPts val="4400"/>
              <a:buFont typeface="Calibri"/>
              <a:buNone/>
              <a:defRPr b="1" i="0" sz="4400" u="none" cap="none" strike="noStrike">
                <a:solidFill>
                  <a:srgbClr val="C00000"/>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48" name="Google Shape;248;p3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9" name="Google Shape;249;p3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0" name="Google Shape;250;p3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1" name="Google Shape;251;p3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2" name="Shape 252"/>
        <p:cNvGrpSpPr/>
        <p:nvPr/>
      </p:nvGrpSpPr>
      <p:grpSpPr>
        <a:xfrm>
          <a:off x="0" y="0"/>
          <a:ext cx="0" cy="0"/>
          <a:chOff x="0" y="0"/>
          <a:chExt cx="0" cy="0"/>
        </a:xfrm>
      </p:grpSpPr>
      <p:sp>
        <p:nvSpPr>
          <p:cNvPr id="253" name="Google Shape;253;p40"/>
          <p:cNvSpPr txBox="1"/>
          <p:nvPr>
            <p:ph type="title"/>
          </p:nvPr>
        </p:nvSpPr>
        <p:spPr>
          <a:xfrm>
            <a:off x="722313" y="3305176"/>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4" name="Google Shape;254;p40"/>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55" name="Google Shape;255;p4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6" name="Google Shape;256;p4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7" name="Google Shape;257;p4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8" name="Shape 258"/>
        <p:cNvGrpSpPr/>
        <p:nvPr/>
      </p:nvGrpSpPr>
      <p:grpSpPr>
        <a:xfrm>
          <a:off x="0" y="0"/>
          <a:ext cx="0" cy="0"/>
          <a:chOff x="0" y="0"/>
          <a:chExt cx="0" cy="0"/>
        </a:xfrm>
      </p:grpSpPr>
      <p:sp>
        <p:nvSpPr>
          <p:cNvPr id="259" name="Google Shape;259;p4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60" name="Google Shape;260;p41"/>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1" name="Google Shape;261;p41"/>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2" name="Google Shape;262;p4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3" name="Google Shape;263;p4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4" name="Google Shape;264;p4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5" name="Shape 265"/>
        <p:cNvGrpSpPr/>
        <p:nvPr/>
      </p:nvGrpSpPr>
      <p:grpSpPr>
        <a:xfrm>
          <a:off x="0" y="0"/>
          <a:ext cx="0" cy="0"/>
          <a:chOff x="0" y="0"/>
          <a:chExt cx="0" cy="0"/>
        </a:xfrm>
      </p:grpSpPr>
      <p:sp>
        <p:nvSpPr>
          <p:cNvPr id="266" name="Google Shape;266;p42"/>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67" name="Google Shape;267;p42"/>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68" name="Google Shape;268;p42"/>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69" name="Google Shape;269;p42"/>
          <p:cNvSpPr txBox="1"/>
          <p:nvPr>
            <p:ph idx="3" type="body"/>
          </p:nvPr>
        </p:nvSpPr>
        <p:spPr>
          <a:xfrm>
            <a:off x="4645026"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70" name="Google Shape;270;p42"/>
          <p:cNvSpPr txBox="1"/>
          <p:nvPr>
            <p:ph idx="4" type="body"/>
          </p:nvPr>
        </p:nvSpPr>
        <p:spPr>
          <a:xfrm>
            <a:off x="4645026"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271" name="Google Shape;271;p4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2" name="Google Shape;272;p4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3" name="Google Shape;273;p4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4" name="Shape 274"/>
        <p:cNvGrpSpPr/>
        <p:nvPr/>
      </p:nvGrpSpPr>
      <p:grpSpPr>
        <a:xfrm>
          <a:off x="0" y="0"/>
          <a:ext cx="0" cy="0"/>
          <a:chOff x="0" y="0"/>
          <a:chExt cx="0" cy="0"/>
        </a:xfrm>
      </p:grpSpPr>
      <p:sp>
        <p:nvSpPr>
          <p:cNvPr id="275" name="Google Shape;275;p4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76" name="Google Shape;276;p4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7" name="Google Shape;277;p4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8" name="Google Shape;278;p4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5"/>
          <p:cNvSpPr txBox="1"/>
          <p:nvPr>
            <p:ph idx="1" type="body"/>
          </p:nvPr>
        </p:nvSpPr>
        <p:spPr>
          <a:xfrm>
            <a:off x="457200" y="1200151"/>
            <a:ext cx="4038600" cy="3394472"/>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4648200" y="1200151"/>
            <a:ext cx="4038600" cy="3394472"/>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9" name="Shape 279"/>
        <p:cNvGrpSpPr/>
        <p:nvPr/>
      </p:nvGrpSpPr>
      <p:grpSpPr>
        <a:xfrm>
          <a:off x="0" y="0"/>
          <a:ext cx="0" cy="0"/>
          <a:chOff x="0" y="0"/>
          <a:chExt cx="0" cy="0"/>
        </a:xfrm>
      </p:grpSpPr>
      <p:sp>
        <p:nvSpPr>
          <p:cNvPr id="280" name="Google Shape;280;p4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1" name="Google Shape;281;p4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2" name="Google Shape;282;p4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3" name="Shape 283"/>
        <p:cNvGrpSpPr/>
        <p:nvPr/>
      </p:nvGrpSpPr>
      <p:grpSpPr>
        <a:xfrm>
          <a:off x="0" y="0"/>
          <a:ext cx="0" cy="0"/>
          <a:chOff x="0" y="0"/>
          <a:chExt cx="0" cy="0"/>
        </a:xfrm>
      </p:grpSpPr>
      <p:sp>
        <p:nvSpPr>
          <p:cNvPr id="284" name="Google Shape;284;p45"/>
          <p:cNvSpPr txBox="1"/>
          <p:nvPr>
            <p:ph type="title"/>
          </p:nvPr>
        </p:nvSpPr>
        <p:spPr>
          <a:xfrm>
            <a:off x="457201" y="204787"/>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85" name="Google Shape;285;p45"/>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6" name="Google Shape;286;p45"/>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87" name="Google Shape;287;p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8" name="Google Shape;288;p4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9" name="Google Shape;289;p4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0" name="Shape 290"/>
        <p:cNvGrpSpPr/>
        <p:nvPr/>
      </p:nvGrpSpPr>
      <p:grpSpPr>
        <a:xfrm>
          <a:off x="0" y="0"/>
          <a:ext cx="0" cy="0"/>
          <a:chOff x="0" y="0"/>
          <a:chExt cx="0" cy="0"/>
        </a:xfrm>
      </p:grpSpPr>
      <p:sp>
        <p:nvSpPr>
          <p:cNvPr id="291" name="Google Shape;291;p46"/>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92" name="Google Shape;292;p46"/>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93" name="Google Shape;293;p46"/>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94" name="Google Shape;294;p4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5" name="Google Shape;295;p4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6" name="Google Shape;296;p4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7" name="Shape 297"/>
        <p:cNvGrpSpPr/>
        <p:nvPr/>
      </p:nvGrpSpPr>
      <p:grpSpPr>
        <a:xfrm>
          <a:off x="0" y="0"/>
          <a:ext cx="0" cy="0"/>
          <a:chOff x="0" y="0"/>
          <a:chExt cx="0" cy="0"/>
        </a:xfrm>
      </p:grpSpPr>
      <p:sp>
        <p:nvSpPr>
          <p:cNvPr id="298" name="Google Shape;298;p4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99" name="Google Shape;299;p47"/>
          <p:cNvSpPr txBox="1"/>
          <p:nvPr>
            <p:ph idx="1" type="body"/>
          </p:nvPr>
        </p:nvSpPr>
        <p:spPr>
          <a:xfrm rot="5400000">
            <a:off x="2874750" y="-1217399"/>
            <a:ext cx="33945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0" name="Google Shape;300;p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1" name="Google Shape;301;p4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2" name="Google Shape;302;p4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3" name="Shape 303"/>
        <p:cNvGrpSpPr/>
        <p:nvPr/>
      </p:nvGrpSpPr>
      <p:grpSpPr>
        <a:xfrm>
          <a:off x="0" y="0"/>
          <a:ext cx="0" cy="0"/>
          <a:chOff x="0" y="0"/>
          <a:chExt cx="0" cy="0"/>
        </a:xfrm>
      </p:grpSpPr>
      <p:sp>
        <p:nvSpPr>
          <p:cNvPr id="304" name="Google Shape;304;p48"/>
          <p:cNvSpPr txBox="1"/>
          <p:nvPr>
            <p:ph type="title"/>
          </p:nvPr>
        </p:nvSpPr>
        <p:spPr>
          <a:xfrm rot="5400000">
            <a:off x="5463750" y="1371629"/>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05" name="Google Shape;305;p48"/>
          <p:cNvSpPr txBox="1"/>
          <p:nvPr>
            <p:ph idx="1" type="body"/>
          </p:nvPr>
        </p:nvSpPr>
        <p:spPr>
          <a:xfrm rot="5400000">
            <a:off x="1272750" y="-609571"/>
            <a:ext cx="43887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6" name="Google Shape;306;p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7" name="Google Shape;307;p4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8" name="Google Shape;308;p4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2" name="Google Shape;42;p6"/>
          <p:cNvSpPr txBox="1"/>
          <p:nvPr>
            <p:ph idx="1" type="body"/>
          </p:nvPr>
        </p:nvSpPr>
        <p:spPr>
          <a:xfrm>
            <a:off x="457200" y="1151335"/>
            <a:ext cx="4040188" cy="47982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457200" y="1631156"/>
            <a:ext cx="4040188" cy="2963466"/>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4" name="Google Shape;44;p6"/>
          <p:cNvSpPr txBox="1"/>
          <p:nvPr>
            <p:ph idx="3" type="body"/>
          </p:nvPr>
        </p:nvSpPr>
        <p:spPr>
          <a:xfrm>
            <a:off x="4645026" y="1151335"/>
            <a:ext cx="4041775" cy="47982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4" type="body"/>
          </p:nvPr>
        </p:nvSpPr>
        <p:spPr>
          <a:xfrm>
            <a:off x="4645026" y="1631156"/>
            <a:ext cx="4041775" cy="2963466"/>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6" name="Google Shape;46;p6"/>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1" name="Google Shape;51;p7"/>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1" y="204787"/>
            <a:ext cx="3008313" cy="871538"/>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0" name="Google Shape;60;p9"/>
          <p:cNvSpPr txBox="1"/>
          <p:nvPr>
            <p:ph idx="1" type="body"/>
          </p:nvPr>
        </p:nvSpPr>
        <p:spPr>
          <a:xfrm>
            <a:off x="3575050" y="204788"/>
            <a:ext cx="5111750" cy="4389835"/>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457201" y="1076326"/>
            <a:ext cx="3008313" cy="351829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3600450"/>
            <a:ext cx="5486400" cy="425054"/>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7" name="Google Shape;67;p10"/>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4025503"/>
            <a:ext cx="5486400" cy="60364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457200" y="1200151"/>
            <a:ext cx="8229600" cy="3394472"/>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2133600" cy="27384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4767263"/>
            <a:ext cx="2895600" cy="27384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indent="0" lvl="0" mar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spcAft>
                <a:spcPts val="0"/>
              </a:spcAft>
              <a:buSzPts val="1100"/>
              <a:buNone/>
              <a:defRPr sz="1400"/>
            </a:lvl2pPr>
            <a:lvl3pPr indent="0" lvl="2" rtl="0">
              <a:spcBef>
                <a:spcPts val="0"/>
              </a:spcBef>
              <a:spcAft>
                <a:spcPts val="0"/>
              </a:spcAft>
              <a:buSzPts val="1100"/>
              <a:buNone/>
              <a:defRPr sz="1400"/>
            </a:lvl3pPr>
            <a:lvl4pPr indent="0" lvl="3" rtl="0">
              <a:spcBef>
                <a:spcPts val="0"/>
              </a:spcBef>
              <a:spcAft>
                <a:spcPts val="0"/>
              </a:spcAft>
              <a:buSzPts val="1100"/>
              <a:buNone/>
              <a:defRPr sz="1400"/>
            </a:lvl4pPr>
            <a:lvl5pPr indent="0" lvl="4" rtl="0">
              <a:spcBef>
                <a:spcPts val="0"/>
              </a:spcBef>
              <a:spcAft>
                <a:spcPts val="0"/>
              </a:spcAft>
              <a:buSzPts val="1100"/>
              <a:buNone/>
              <a:defRPr sz="1400"/>
            </a:lvl5pPr>
            <a:lvl6pPr indent="0" lvl="5" rtl="0">
              <a:spcBef>
                <a:spcPts val="0"/>
              </a:spcBef>
              <a:spcAft>
                <a:spcPts val="0"/>
              </a:spcAft>
              <a:buSzPts val="1100"/>
              <a:buNone/>
              <a:defRPr sz="1400"/>
            </a:lvl6pPr>
            <a:lvl7pPr indent="0" lvl="6" rtl="0">
              <a:spcBef>
                <a:spcPts val="0"/>
              </a:spcBef>
              <a:spcAft>
                <a:spcPts val="0"/>
              </a:spcAft>
              <a:buSzPts val="1100"/>
              <a:buNone/>
              <a:defRPr sz="1400"/>
            </a:lvl7pPr>
            <a:lvl8pPr indent="0" lvl="7" rtl="0">
              <a:spcBef>
                <a:spcPts val="0"/>
              </a:spcBef>
              <a:spcAft>
                <a:spcPts val="0"/>
              </a:spcAft>
              <a:buSzPts val="1100"/>
              <a:buNone/>
              <a:defRPr sz="1400"/>
            </a:lvl8pPr>
            <a:lvl9pPr indent="0" lvl="8" rtl="0">
              <a:spcBef>
                <a:spcPts val="0"/>
              </a:spcBef>
              <a:spcAft>
                <a:spcPts val="0"/>
              </a:spcAft>
              <a:buSzPts val="1100"/>
              <a:buNone/>
              <a:defRPr sz="1400"/>
            </a:lvl9pPr>
          </a:lstStyle>
          <a:p/>
        </p:txBody>
      </p:sp>
      <p:sp>
        <p:nvSpPr>
          <p:cNvPr id="86" name="Google Shape;86;p13"/>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1" name="Google Shape;161;p25"/>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2" name="Google Shape;162;p2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3" name="Google Shape;163;p2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4" name="Google Shape;164;p2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3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6" name="Google Shape;236;p37"/>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7" name="Google Shape;237;p3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8" name="Google Shape;238;p3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9" name="Google Shape;239;p3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gdcvault.com/play/1024955/Game-Design-Patterns-for-Build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2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3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2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2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hyperlink" Target="https://www.projecthorseshoe.com/reports/featured/ph16r4.htm" TargetMode="External"/><Relationship Id="rId4" Type="http://schemas.openxmlformats.org/officeDocument/2006/relationships/hyperlink" Target="https://www.projecthorseshoe.com/reports/featured/ph18r8.htm"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3.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9.jpg"/><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ctrTitle"/>
          </p:nvPr>
        </p:nvSpPr>
        <p:spPr>
          <a:xfrm>
            <a:off x="685800" y="1597819"/>
            <a:ext cx="7772400" cy="1102519"/>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5400"/>
              <a:buFont typeface="Calibri"/>
              <a:buNone/>
            </a:pPr>
            <a:r>
              <a:rPr b="1" i="0" lang="en-US" sz="5400" u="none" cap="none" strike="noStrike">
                <a:solidFill>
                  <a:schemeClr val="lt1"/>
                </a:solidFill>
                <a:latin typeface="Calibri"/>
                <a:ea typeface="Calibri"/>
                <a:cs typeface="Calibri"/>
                <a:sym typeface="Calibri"/>
              </a:rPr>
              <a:t>Designing Friendship</a:t>
            </a:r>
            <a:endParaRPr/>
          </a:p>
        </p:txBody>
      </p:sp>
      <p:sp>
        <p:nvSpPr>
          <p:cNvPr id="314" name="Google Shape;314;p49"/>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200"/>
              <a:buFont typeface="Arial"/>
              <a:buNone/>
            </a:pPr>
            <a:r>
              <a:rPr lang="en-US"/>
              <a:t>Tools to growing </a:t>
            </a:r>
            <a:r>
              <a:rPr lang="en-US"/>
              <a:t>meaningful friendships in online games</a:t>
            </a:r>
            <a:endParaRPr/>
          </a:p>
          <a:p>
            <a:pPr indent="0" lvl="0" marL="0" marR="0" rtl="0" algn="ctr">
              <a:spcBef>
                <a:spcPts val="0"/>
              </a:spcBef>
              <a:spcAft>
                <a:spcPts val="0"/>
              </a:spcAft>
              <a:buClr>
                <a:schemeClr val="lt1"/>
              </a:buClr>
              <a:buSzPts val="3200"/>
              <a:buFont typeface="Arial"/>
              <a:buNone/>
            </a:pPr>
            <a:r>
              <a:t/>
            </a:r>
            <a:endParaRPr/>
          </a:p>
          <a:p>
            <a:pPr indent="0" lvl="0" marL="0" marR="0" rtl="0" algn="ctr">
              <a:spcBef>
                <a:spcPts val="0"/>
              </a:spcBef>
              <a:spcAft>
                <a:spcPts val="0"/>
              </a:spcAft>
              <a:buClr>
                <a:schemeClr val="lt1"/>
              </a:buClr>
              <a:buSzPts val="3200"/>
              <a:buFont typeface="Arial"/>
              <a:buNone/>
            </a:pPr>
            <a:r>
              <a:rPr lang="en-US" sz="1200"/>
              <a:t>Link to full talk video: </a:t>
            </a:r>
            <a:r>
              <a:rPr lang="en-US" sz="1200" u="sng">
                <a:solidFill>
                  <a:srgbClr val="FF9900"/>
                </a:solidFill>
                <a:hlinkClick r:id="rId3">
                  <a:extLst>
                    <a:ext uri="{A12FA001-AC4F-418D-AE19-62706E023703}">
                      <ahyp:hlinkClr val="tx"/>
                    </a:ext>
                  </a:extLst>
                </a:hlinkClick>
              </a:rPr>
              <a:t>http://www.gdcvault.com/play/1024955/Game-Design-Patterns-for-Building</a:t>
            </a:r>
            <a:r>
              <a:rPr lang="en-US" sz="1200"/>
              <a:t> </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ph idx="1" type="body"/>
          </p:nvPr>
        </p:nvSpPr>
        <p:spPr>
          <a:xfrm>
            <a:off x="1600200" y="1143000"/>
            <a:ext cx="6858000" cy="3394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4800" u="none" cap="none" strike="noStrike">
                <a:solidFill>
                  <a:schemeClr val="dk1"/>
                </a:solidFill>
                <a:latin typeface="Calibri"/>
                <a:ea typeface="Calibri"/>
                <a:cs typeface="Calibri"/>
                <a:sym typeface="Calibri"/>
              </a:rPr>
              <a:t>A small number of </a:t>
            </a:r>
            <a:endParaRPr b="0" i="0" sz="48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b="1" i="0" lang="en-US" sz="4800" u="none" cap="none" strike="noStrike">
                <a:solidFill>
                  <a:schemeClr val="dk1"/>
                </a:solidFill>
              </a:rPr>
              <a:t>deep friendships</a:t>
            </a:r>
            <a:r>
              <a:rPr lang="en-US" sz="4800"/>
              <a:t> </a:t>
            </a:r>
            <a:r>
              <a:rPr b="0" i="0" lang="en-US" sz="4800" u="none" cap="none" strike="noStrike">
                <a:solidFill>
                  <a:schemeClr val="dk1"/>
                </a:solidFill>
                <a:latin typeface="Calibri"/>
                <a:ea typeface="Calibri"/>
                <a:cs typeface="Calibri"/>
                <a:sym typeface="Calibri"/>
              </a:rPr>
              <a:t>leads to greater </a:t>
            </a:r>
            <a:r>
              <a:rPr b="1" i="0" lang="en-US" sz="4800" u="none" cap="none" strike="noStrike">
                <a:solidFill>
                  <a:schemeClr val="dk1"/>
                </a:solidFill>
              </a:rPr>
              <a:t>happiness </a:t>
            </a:r>
            <a:r>
              <a:rPr b="0" i="0" lang="en-US" sz="4800" u="none" cap="none" strike="noStrike">
                <a:solidFill>
                  <a:schemeClr val="dk1"/>
                </a:solidFill>
                <a:latin typeface="Calibri"/>
                <a:ea typeface="Calibri"/>
                <a:cs typeface="Calibri"/>
                <a:sym typeface="Calibri"/>
              </a:rPr>
              <a:t>in life</a:t>
            </a:r>
            <a:endParaRPr b="0" i="0" sz="4800" u="none" cap="none" strike="noStrike">
              <a:solidFill>
                <a:schemeClr val="dk1"/>
              </a:solidFill>
              <a:latin typeface="Calibri"/>
              <a:ea typeface="Calibri"/>
              <a:cs typeface="Calibri"/>
              <a:sym typeface="Calibri"/>
            </a:endParaRPr>
          </a:p>
          <a:p>
            <a:pPr indent="-139700" lvl="0" marL="342900" marR="0" rtl="0" algn="l">
              <a:lnSpc>
                <a:spcPct val="90000"/>
              </a:lnSpc>
              <a:spcBef>
                <a:spcPts val="640"/>
              </a:spcBef>
              <a:spcAft>
                <a:spcPts val="0"/>
              </a:spcAft>
              <a:buClr>
                <a:schemeClr val="dk1"/>
              </a:buClr>
              <a:buSzPts val="3200"/>
              <a:buFont typeface="Arial"/>
              <a:buNone/>
            </a:pPr>
            <a:r>
              <a:t/>
            </a:r>
            <a:endParaRPr b="0" i="0" sz="4800" u="none" cap="none" strike="noStrike">
              <a:solidFill>
                <a:schemeClr val="dk1"/>
              </a:solidFill>
              <a:latin typeface="Calibri"/>
              <a:ea typeface="Calibri"/>
              <a:cs typeface="Calibri"/>
              <a:sym typeface="Calibri"/>
            </a:endParaRPr>
          </a:p>
        </p:txBody>
      </p:sp>
      <p:sp>
        <p:nvSpPr>
          <p:cNvPr id="380" name="Google Shape;380;p58"/>
          <p:cNvSpPr/>
          <p:nvPr/>
        </p:nvSpPr>
        <p:spPr>
          <a:xfrm>
            <a:off x="304177" y="1138500"/>
            <a:ext cx="911700" cy="918900"/>
          </a:xfrm>
          <a:prstGeom prst="heart">
            <a:avLst/>
          </a:prstGeom>
          <a:solidFill>
            <a:srgbClr val="FF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48"/>
          <p:cNvSpPr/>
          <p:nvPr/>
        </p:nvSpPr>
        <p:spPr>
          <a:xfrm flipH="1">
            <a:off x="609600" y="1295400"/>
            <a:ext cx="6609600" cy="3276600"/>
          </a:xfrm>
          <a:prstGeom prst="rtTriangl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8"/>
          <p:cNvSpPr/>
          <p:nvPr/>
        </p:nvSpPr>
        <p:spPr>
          <a:xfrm>
            <a:off x="7219200" y="1295400"/>
            <a:ext cx="1315200" cy="3276600"/>
          </a:xfrm>
          <a:prstGeom prst="rtTriangle">
            <a:avLst/>
          </a:prstGeom>
          <a:noFill/>
          <a:ln cap="flat" cmpd="sng" w="2857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8"/>
          <p:cNvSpPr txBox="1"/>
          <p:nvPr>
            <p:ph type="title"/>
          </p:nvPr>
        </p:nvSpPr>
        <p:spPr>
          <a:xfrm>
            <a:off x="513600" y="838200"/>
            <a:ext cx="61722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Disclosure is risky</a:t>
            </a:r>
            <a:endParaRPr/>
          </a:p>
        </p:txBody>
      </p:sp>
      <p:sp>
        <p:nvSpPr>
          <p:cNvPr id="1417" name="Google Shape;1417;p148"/>
          <p:cNvSpPr/>
          <p:nvPr/>
        </p:nvSpPr>
        <p:spPr>
          <a:xfrm>
            <a:off x="6838200" y="914400"/>
            <a:ext cx="685800" cy="685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8"/>
          <p:cNvSpPr/>
          <p:nvPr/>
        </p:nvSpPr>
        <p:spPr>
          <a:xfrm>
            <a:off x="6923925" y="1000125"/>
            <a:ext cx="514200" cy="514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8"/>
          <p:cNvSpPr/>
          <p:nvPr/>
        </p:nvSpPr>
        <p:spPr>
          <a:xfrm>
            <a:off x="7045850" y="1122050"/>
            <a:ext cx="270600" cy="2706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49"/>
          <p:cNvSpPr/>
          <p:nvPr/>
        </p:nvSpPr>
        <p:spPr>
          <a:xfrm flipH="1">
            <a:off x="629400" y="683900"/>
            <a:ext cx="7905000" cy="3888000"/>
          </a:xfrm>
          <a:prstGeom prst="rtTriangl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9"/>
          <p:cNvSpPr/>
          <p:nvPr/>
        </p:nvSpPr>
        <p:spPr>
          <a:xfrm flipH="1">
            <a:off x="609600" y="1295400"/>
            <a:ext cx="6609600" cy="3276600"/>
          </a:xfrm>
          <a:prstGeom prst="rtTriangl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49"/>
          <p:cNvSpPr txBox="1"/>
          <p:nvPr>
            <p:ph type="title"/>
          </p:nvPr>
        </p:nvSpPr>
        <p:spPr>
          <a:xfrm>
            <a:off x="513600" y="838200"/>
            <a:ext cx="61722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But the only way to grow</a:t>
            </a:r>
            <a:endParaRPr/>
          </a:p>
        </p:txBody>
      </p:sp>
      <p:sp>
        <p:nvSpPr>
          <p:cNvPr id="1428" name="Google Shape;1428;p149"/>
          <p:cNvSpPr/>
          <p:nvPr/>
        </p:nvSpPr>
        <p:spPr>
          <a:xfrm>
            <a:off x="6838200" y="914400"/>
            <a:ext cx="685800" cy="685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9"/>
          <p:cNvSpPr/>
          <p:nvPr/>
        </p:nvSpPr>
        <p:spPr>
          <a:xfrm>
            <a:off x="6923925" y="1000125"/>
            <a:ext cx="514200" cy="514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9"/>
          <p:cNvSpPr/>
          <p:nvPr/>
        </p:nvSpPr>
        <p:spPr>
          <a:xfrm>
            <a:off x="7033824" y="1121189"/>
            <a:ext cx="305100" cy="315300"/>
          </a:xfrm>
          <a:prstGeom prst="hear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35" name="Shape 1435"/>
        <p:cNvGrpSpPr/>
        <p:nvPr/>
      </p:nvGrpSpPr>
      <p:grpSpPr>
        <a:xfrm>
          <a:off x="0" y="0"/>
          <a:ext cx="0" cy="0"/>
          <a:chOff x="0" y="0"/>
          <a:chExt cx="0" cy="0"/>
        </a:xfrm>
      </p:grpSpPr>
      <p:sp>
        <p:nvSpPr>
          <p:cNvPr id="1436" name="Google Shape;1436;p150"/>
          <p:cNvSpPr txBox="1"/>
          <p:nvPr>
            <p:ph type="title"/>
          </p:nvPr>
        </p:nvSpPr>
        <p:spPr>
          <a:xfrm>
            <a:off x="1600200" y="609600"/>
            <a:ext cx="7772400" cy="4572000"/>
          </a:xfrm>
          <a:prstGeom prst="rect">
            <a:avLst/>
          </a:prstGeom>
          <a:noFill/>
          <a:ln>
            <a:noFill/>
          </a:ln>
        </p:spPr>
        <p:txBody>
          <a:bodyPr anchorCtr="0" anchor="t" bIns="45700" lIns="91425" spcFirstLastPara="1" rIns="91425" wrap="square" tIns="45700">
            <a:noAutofit/>
          </a:bodyPr>
          <a:lstStyle/>
          <a:p>
            <a:pPr indent="0" lvl="0" marL="0" rtl="0" algn="l">
              <a:spcBef>
                <a:spcPts val="640"/>
              </a:spcBef>
              <a:spcAft>
                <a:spcPts val="0"/>
              </a:spcAft>
              <a:buNone/>
            </a:pPr>
            <a:r>
              <a:rPr lang="en-US" sz="3600">
                <a:solidFill>
                  <a:srgbClr val="FFFFFF"/>
                </a:solidFill>
              </a:rPr>
              <a:t>Personal info triggers nasty reactions</a:t>
            </a:r>
            <a:endParaRPr sz="3600">
              <a:solidFill>
                <a:srgbClr val="FFFFFF"/>
              </a:solidFill>
            </a:endParaRPr>
          </a:p>
          <a:p>
            <a:pPr indent="0" lvl="0" marL="0" rtl="0" algn="l">
              <a:spcBef>
                <a:spcPts val="0"/>
              </a:spcBef>
              <a:spcAft>
                <a:spcPts val="0"/>
              </a:spcAft>
              <a:buNone/>
            </a:pPr>
            <a:r>
              <a:rPr b="0" lang="en-US" sz="3000">
                <a:solidFill>
                  <a:srgbClr val="FF0000"/>
                </a:solidFill>
              </a:rPr>
              <a:t>racism</a:t>
            </a:r>
            <a:endParaRPr b="0" sz="3000">
              <a:solidFill>
                <a:srgbClr val="FF0000"/>
              </a:solidFill>
            </a:endParaRPr>
          </a:p>
          <a:p>
            <a:pPr indent="0" lvl="0" marL="0" rtl="0" algn="l">
              <a:spcBef>
                <a:spcPts val="0"/>
              </a:spcBef>
              <a:spcAft>
                <a:spcPts val="0"/>
              </a:spcAft>
              <a:buNone/>
            </a:pPr>
            <a:r>
              <a:rPr b="0" lang="en-US" sz="3000">
                <a:solidFill>
                  <a:srgbClr val="FF0000"/>
                </a:solidFill>
              </a:rPr>
              <a:t>sexism</a:t>
            </a:r>
            <a:endParaRPr b="0" sz="3000">
              <a:solidFill>
                <a:srgbClr val="FF0000"/>
              </a:solidFill>
            </a:endParaRPr>
          </a:p>
          <a:p>
            <a:pPr indent="0" lvl="0" marL="0" rtl="0" algn="l">
              <a:spcBef>
                <a:spcPts val="0"/>
              </a:spcBef>
              <a:spcAft>
                <a:spcPts val="0"/>
              </a:spcAft>
              <a:buNone/>
            </a:pPr>
            <a:r>
              <a:rPr b="0" lang="en-US" sz="3000">
                <a:solidFill>
                  <a:srgbClr val="FF0000"/>
                </a:solidFill>
              </a:rPr>
              <a:t>ageism</a:t>
            </a:r>
            <a:endParaRPr b="0" sz="3000">
              <a:solidFill>
                <a:srgbClr val="FF0000"/>
              </a:solidFill>
            </a:endParaRPr>
          </a:p>
          <a:p>
            <a:pPr indent="0" lvl="0" marL="0" rtl="0" algn="l">
              <a:spcBef>
                <a:spcPts val="0"/>
              </a:spcBef>
              <a:spcAft>
                <a:spcPts val="0"/>
              </a:spcAft>
              <a:buNone/>
            </a:pPr>
            <a:r>
              <a:rPr b="0" lang="en-US" sz="3000">
                <a:solidFill>
                  <a:srgbClr val="FF0000"/>
                </a:solidFill>
              </a:rPr>
              <a:t>classism</a:t>
            </a:r>
            <a:endParaRPr b="0" sz="3000">
              <a:solidFill>
                <a:srgbClr val="FF0000"/>
              </a:solidFill>
            </a:endParaRPr>
          </a:p>
          <a:p>
            <a:pPr indent="0" lvl="0" marL="0" rtl="0" algn="l">
              <a:spcBef>
                <a:spcPts val="0"/>
              </a:spcBef>
              <a:spcAft>
                <a:spcPts val="0"/>
              </a:spcAft>
              <a:buNone/>
            </a:pPr>
            <a:r>
              <a:rPr b="0" lang="en-US" sz="3000">
                <a:solidFill>
                  <a:srgbClr val="A61C00"/>
                </a:solidFill>
              </a:rPr>
              <a:t>height</a:t>
            </a:r>
            <a:endParaRPr b="0" sz="3000">
              <a:solidFill>
                <a:srgbClr val="A61C00"/>
              </a:solidFill>
            </a:endParaRPr>
          </a:p>
          <a:p>
            <a:pPr indent="0" lvl="0" marL="0" rtl="0" algn="l">
              <a:spcBef>
                <a:spcPts val="0"/>
              </a:spcBef>
              <a:spcAft>
                <a:spcPts val="0"/>
              </a:spcAft>
              <a:buNone/>
            </a:pPr>
            <a:r>
              <a:rPr b="0" lang="en-US" sz="3000">
                <a:solidFill>
                  <a:srgbClr val="85200C"/>
                </a:solidFill>
              </a:rPr>
              <a:t>religion</a:t>
            </a:r>
            <a:endParaRPr b="0" sz="3000">
              <a:solidFill>
                <a:srgbClr val="85200C"/>
              </a:solidFill>
            </a:endParaRPr>
          </a:p>
          <a:p>
            <a:pPr indent="0" lvl="0" marL="0" rtl="0" algn="l">
              <a:spcBef>
                <a:spcPts val="0"/>
              </a:spcBef>
              <a:spcAft>
                <a:spcPts val="0"/>
              </a:spcAft>
              <a:buNone/>
            </a:pPr>
            <a:r>
              <a:rPr b="0" lang="en-US" sz="3000">
                <a:solidFill>
                  <a:srgbClr val="5B0F00"/>
                </a:solidFill>
              </a:rPr>
              <a:t>nationalism</a:t>
            </a:r>
            <a:endParaRPr b="0" sz="3000">
              <a:solidFill>
                <a:srgbClr val="5B0F00"/>
              </a:solidFill>
            </a:endParaRPr>
          </a:p>
          <a:p>
            <a:pPr indent="0" lvl="0" marL="0" rtl="0" algn="l">
              <a:spcBef>
                <a:spcPts val="0"/>
              </a:spcBef>
              <a:spcAft>
                <a:spcPts val="0"/>
              </a:spcAft>
              <a:buNone/>
            </a:pPr>
            <a:r>
              <a:t/>
            </a:r>
            <a:endParaRPr b="0" sz="3000">
              <a:solidFill>
                <a:srgbClr val="FF0000"/>
              </a:solidFill>
            </a:endParaRPr>
          </a:p>
        </p:txBody>
      </p:sp>
      <p:pic>
        <p:nvPicPr>
          <p:cNvPr id="1437" name="Google Shape;1437;p150"/>
          <p:cNvPicPr preferRelativeResize="0"/>
          <p:nvPr/>
        </p:nvPicPr>
        <p:blipFill>
          <a:blip r:embed="rId3">
            <a:alphaModFix/>
          </a:blip>
          <a:stretch>
            <a:fillRect/>
          </a:stretch>
        </p:blipFill>
        <p:spPr>
          <a:xfrm>
            <a:off x="505477" y="457200"/>
            <a:ext cx="866123" cy="99060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5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Friendship Levels</a:t>
            </a:r>
            <a:endParaRPr/>
          </a:p>
        </p:txBody>
      </p:sp>
      <p:sp>
        <p:nvSpPr>
          <p:cNvPr id="1444" name="Google Shape;1444;p151"/>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115000"/>
              </a:lnSpc>
              <a:spcBef>
                <a:spcPts val="0"/>
              </a:spcBef>
              <a:spcAft>
                <a:spcPts val="0"/>
              </a:spcAft>
              <a:buClr>
                <a:schemeClr val="dk1"/>
              </a:buClr>
              <a:buSzPts val="2720"/>
              <a:buFont typeface="Calibri"/>
              <a:buAutoNum type="arabicPeriod"/>
            </a:pPr>
            <a:r>
              <a:rPr b="1" i="0" lang="en-US" sz="2720" u="none" cap="none" strike="noStrike">
                <a:solidFill>
                  <a:schemeClr val="dk1"/>
                </a:solidFill>
              </a:rPr>
              <a:t>Solitary play</a:t>
            </a:r>
            <a:endParaRPr sz="2720"/>
          </a:p>
          <a:p>
            <a:pPr indent="-514350" lvl="0" marL="514350" marR="0" rtl="0" algn="l">
              <a:lnSpc>
                <a:spcPct val="115000"/>
              </a:lnSpc>
              <a:spcBef>
                <a:spcPts val="0"/>
              </a:spcBef>
              <a:spcAft>
                <a:spcPts val="0"/>
              </a:spcAft>
              <a:buClr>
                <a:srgbClr val="FF0000"/>
              </a:buClr>
              <a:buSzPts val="2720"/>
              <a:buFont typeface="Calibri"/>
              <a:buAutoNum type="arabicPeriod"/>
            </a:pPr>
            <a:r>
              <a:rPr b="1" i="0" lang="en-US" sz="2720" u="none" cap="none" strike="noStrike">
                <a:solidFill>
                  <a:srgbClr val="FF0000"/>
                </a:solidFill>
              </a:rPr>
              <a:t>Parallel play</a:t>
            </a:r>
            <a:endParaRPr>
              <a:solidFill>
                <a:srgbClr val="FF0000"/>
              </a:solidFill>
            </a:endParaRPr>
          </a:p>
          <a:p>
            <a:pPr indent="-514350" lvl="0" marL="514350" marR="0" rtl="0" algn="l">
              <a:lnSpc>
                <a:spcPct val="115000"/>
              </a:lnSpc>
              <a:spcBef>
                <a:spcPts val="544"/>
              </a:spcBef>
              <a:spcAft>
                <a:spcPts val="0"/>
              </a:spcAft>
              <a:buClr>
                <a:srgbClr val="FF0000"/>
              </a:buClr>
              <a:buSzPts val="2720"/>
              <a:buFont typeface="Calibri"/>
              <a:buAutoNum type="arabicPeriod"/>
            </a:pPr>
            <a:r>
              <a:rPr b="1" i="0" lang="en-US" sz="2720" u="none" cap="none" strike="noStrike">
                <a:solidFill>
                  <a:srgbClr val="FF0000"/>
                </a:solidFill>
              </a:rPr>
              <a:t>Ambient Coop</a:t>
            </a:r>
            <a:endParaRPr>
              <a:solidFill>
                <a:srgbClr val="FF0000"/>
              </a:solidFill>
            </a:endParaRPr>
          </a:p>
          <a:p>
            <a:pPr indent="-514350" lvl="0" marL="514350" marR="0" rtl="0" algn="l">
              <a:lnSpc>
                <a:spcPct val="115000"/>
              </a:lnSpc>
              <a:spcBef>
                <a:spcPts val="544"/>
              </a:spcBef>
              <a:spcAft>
                <a:spcPts val="0"/>
              </a:spcAft>
              <a:buClr>
                <a:srgbClr val="FF0000"/>
              </a:buClr>
              <a:buSzPts val="2720"/>
              <a:buFont typeface="Calibri"/>
              <a:buAutoNum type="arabicPeriod"/>
            </a:pPr>
            <a:r>
              <a:rPr b="1" i="0" lang="en-US" sz="2720" u="none" cap="none" strike="noStrike">
                <a:solidFill>
                  <a:srgbClr val="FF0000"/>
                </a:solidFill>
              </a:rPr>
              <a:t>Soft Coop</a:t>
            </a:r>
            <a:endParaRPr>
              <a:solidFill>
                <a:srgbClr val="FF0000"/>
              </a:solidFill>
            </a:endParaRPr>
          </a:p>
          <a:p>
            <a:pPr indent="-514350" lvl="0" marL="514350" marR="0" rtl="0" algn="l">
              <a:lnSpc>
                <a:spcPct val="115000"/>
              </a:lnSpc>
              <a:spcBef>
                <a:spcPts val="544"/>
              </a:spcBef>
              <a:spcAft>
                <a:spcPts val="0"/>
              </a:spcAft>
              <a:buClr>
                <a:schemeClr val="dk1"/>
              </a:buClr>
              <a:buSzPts val="2720"/>
              <a:buFont typeface="Calibri"/>
              <a:buAutoNum type="arabicPeriod"/>
            </a:pPr>
            <a:r>
              <a:rPr b="1" i="0" lang="en-US" sz="2720" u="none" cap="none" strike="noStrike">
                <a:solidFill>
                  <a:schemeClr val="dk1"/>
                </a:solidFill>
              </a:rPr>
              <a:t>Hard Coop</a:t>
            </a:r>
            <a:endParaRPr/>
          </a:p>
          <a:p>
            <a:pPr indent="-514350" lvl="0" marL="514350" marR="0" rtl="0" algn="l">
              <a:lnSpc>
                <a:spcPct val="115000"/>
              </a:lnSpc>
              <a:spcBef>
                <a:spcPts val="544"/>
              </a:spcBef>
              <a:spcAft>
                <a:spcPts val="0"/>
              </a:spcAft>
              <a:buClr>
                <a:srgbClr val="3D85C6"/>
              </a:buClr>
              <a:buSzPts val="2720"/>
              <a:buFont typeface="Calibri"/>
              <a:buAutoNum type="arabicPeriod"/>
            </a:pPr>
            <a:r>
              <a:rPr b="1" i="0" lang="en-US" sz="2720" u="none" cap="none" strike="noStrike">
                <a:solidFill>
                  <a:srgbClr val="3D85C6"/>
                </a:solidFill>
              </a:rPr>
              <a:t>Good friends</a:t>
            </a:r>
            <a:endParaRPr>
              <a:solidFill>
                <a:srgbClr val="3D85C6"/>
              </a:solidFill>
            </a:endParaRPr>
          </a:p>
        </p:txBody>
      </p:sp>
      <p:sp>
        <p:nvSpPr>
          <p:cNvPr id="1445" name="Google Shape;1445;p151"/>
          <p:cNvSpPr txBox="1"/>
          <p:nvPr>
            <p:ph idx="1" type="body"/>
          </p:nvPr>
        </p:nvSpPr>
        <p:spPr>
          <a:xfrm>
            <a:off x="3962400" y="3734400"/>
            <a:ext cx="3486900" cy="609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a:solidFill>
                  <a:srgbClr val="3D85C6"/>
                </a:solidFill>
              </a:rPr>
              <a:t>Opt-in disclosure</a:t>
            </a:r>
            <a:endParaRPr b="1">
              <a:solidFill>
                <a:srgbClr val="3D85C6"/>
              </a:solidFill>
            </a:endParaRPr>
          </a:p>
        </p:txBody>
      </p:sp>
      <p:sp>
        <p:nvSpPr>
          <p:cNvPr id="1446" name="Google Shape;1446;p151"/>
          <p:cNvSpPr/>
          <p:nvPr/>
        </p:nvSpPr>
        <p:spPr>
          <a:xfrm rot="-5400000">
            <a:off x="3390900" y="3924300"/>
            <a:ext cx="533400" cy="304800"/>
          </a:xfrm>
          <a:prstGeom prst="triangle">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51"/>
          <p:cNvSpPr txBox="1"/>
          <p:nvPr>
            <p:ph idx="1" type="body"/>
          </p:nvPr>
        </p:nvSpPr>
        <p:spPr>
          <a:xfrm>
            <a:off x="3962400" y="2209800"/>
            <a:ext cx="4572000" cy="609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a:solidFill>
                  <a:srgbClr val="FF0000"/>
                </a:solidFill>
              </a:rPr>
              <a:t>Premature Disclosure</a:t>
            </a:r>
            <a:endParaRPr b="1">
              <a:solidFill>
                <a:srgbClr val="FF0000"/>
              </a:solidFill>
            </a:endParaRPr>
          </a:p>
        </p:txBody>
      </p:sp>
      <p:pic>
        <p:nvPicPr>
          <p:cNvPr id="1448" name="Google Shape;1448;p151"/>
          <p:cNvPicPr preferRelativeResize="0"/>
          <p:nvPr/>
        </p:nvPicPr>
        <p:blipFill>
          <a:blip r:embed="rId3">
            <a:alphaModFix/>
          </a:blip>
          <a:stretch>
            <a:fillRect/>
          </a:stretch>
        </p:blipFill>
        <p:spPr>
          <a:xfrm>
            <a:off x="3368676" y="2209800"/>
            <a:ext cx="558799" cy="6096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53" name="Shape 1453"/>
        <p:cNvGrpSpPr/>
        <p:nvPr/>
      </p:nvGrpSpPr>
      <p:grpSpPr>
        <a:xfrm>
          <a:off x="0" y="0"/>
          <a:ext cx="0" cy="0"/>
          <a:chOff x="0" y="0"/>
          <a:chExt cx="0" cy="0"/>
        </a:xfrm>
      </p:grpSpPr>
      <p:sp>
        <p:nvSpPr>
          <p:cNvPr id="1454" name="Google Shape;1454;p152"/>
          <p:cNvSpPr txBox="1"/>
          <p:nvPr>
            <p:ph type="title"/>
          </p:nvPr>
        </p:nvSpPr>
        <p:spPr>
          <a:xfrm>
            <a:off x="1295400" y="228600"/>
            <a:ext cx="73914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b="1" i="0" lang="en-US" sz="4400" u="none" cap="none" strike="noStrike">
                <a:solidFill>
                  <a:srgbClr val="FFFFFF"/>
                </a:solidFill>
                <a:latin typeface="Calibri"/>
                <a:ea typeface="Calibri"/>
                <a:cs typeface="Calibri"/>
                <a:sym typeface="Calibri"/>
              </a:rPr>
              <a:t>Overwatch</a:t>
            </a:r>
            <a:endParaRPr b="1" i="0" sz="4400" u="none" cap="none" strike="noStrike">
              <a:solidFill>
                <a:srgbClr val="FFFFFF"/>
              </a:solidFill>
              <a:latin typeface="Calibri"/>
              <a:ea typeface="Calibri"/>
              <a:cs typeface="Calibri"/>
              <a:sym typeface="Calibri"/>
            </a:endParaRPr>
          </a:p>
        </p:txBody>
      </p:sp>
      <p:sp>
        <p:nvSpPr>
          <p:cNvPr id="1455" name="Google Shape;1455;p152"/>
          <p:cNvSpPr txBox="1"/>
          <p:nvPr>
            <p:ph idx="1" type="body"/>
          </p:nvPr>
        </p:nvSpPr>
        <p:spPr>
          <a:xfrm>
            <a:off x="457200" y="1524000"/>
            <a:ext cx="8229600" cy="339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rgbClr val="FFFFFF"/>
                </a:solidFill>
                <a:latin typeface="Calibri"/>
                <a:ea typeface="Calibri"/>
                <a:cs typeface="Calibri"/>
                <a:sym typeface="Calibri"/>
              </a:rPr>
              <a:t>“</a:t>
            </a:r>
            <a:r>
              <a:rPr b="0" i="1" lang="en-US" sz="3200" u="none" cap="none" strike="noStrike">
                <a:solidFill>
                  <a:srgbClr val="FFFFFF"/>
                </a:solidFill>
                <a:latin typeface="Calibri"/>
                <a:ea typeface="Calibri"/>
                <a:cs typeface="Calibri"/>
                <a:sym typeface="Calibri"/>
              </a:rPr>
              <a:t>I like to play comp in overwatch but </a:t>
            </a:r>
            <a:r>
              <a:rPr b="1" i="1" lang="en-US" sz="3200" u="none" cap="none" strike="noStrike">
                <a:solidFill>
                  <a:srgbClr val="E06666"/>
                </a:solidFill>
              </a:rPr>
              <a:t>i can't use the voice chat without getting </a:t>
            </a:r>
            <a:br>
              <a:rPr b="1" i="1" lang="en-US" sz="3200" u="none" cap="none" strike="noStrike">
                <a:solidFill>
                  <a:srgbClr val="E06666"/>
                </a:solidFill>
              </a:rPr>
            </a:br>
            <a:r>
              <a:rPr b="1" i="1" lang="en-US" sz="3200" u="none" cap="none" strike="noStrike">
                <a:solidFill>
                  <a:srgbClr val="E06666"/>
                </a:solidFill>
              </a:rPr>
              <a:t>marriage proposals</a:t>
            </a:r>
            <a:r>
              <a:rPr b="0" i="1" lang="en-US" sz="3200" u="none" cap="none" strike="noStrike">
                <a:solidFill>
                  <a:srgbClr val="FFFFFF"/>
                </a:solidFill>
                <a:latin typeface="Calibri"/>
                <a:ea typeface="Calibri"/>
                <a:cs typeface="Calibri"/>
                <a:sym typeface="Calibri"/>
              </a:rPr>
              <a:t> etc. </a:t>
            </a:r>
            <a:br>
              <a:rPr b="0" i="1" lang="en-US" sz="3200" u="none" cap="none" strike="noStrike">
                <a:solidFill>
                  <a:srgbClr val="FFFFFF"/>
                </a:solidFill>
                <a:latin typeface="Calibri"/>
                <a:ea typeface="Calibri"/>
                <a:cs typeface="Calibri"/>
                <a:sym typeface="Calibri"/>
              </a:rPr>
            </a:br>
            <a:br>
              <a:rPr b="0" i="1" lang="en-US" sz="3200" u="none" cap="none" strike="noStrike">
                <a:solidFill>
                  <a:srgbClr val="FFFFFF"/>
                </a:solidFill>
                <a:latin typeface="Calibri"/>
                <a:ea typeface="Calibri"/>
                <a:cs typeface="Calibri"/>
                <a:sym typeface="Calibri"/>
              </a:rPr>
            </a:br>
            <a:r>
              <a:rPr b="0" i="1" lang="en-US" sz="3200" u="none" cap="none" strike="noStrike">
                <a:solidFill>
                  <a:srgbClr val="FFFFFF"/>
                </a:solidFill>
                <a:latin typeface="Calibri"/>
                <a:ea typeface="Calibri"/>
                <a:cs typeface="Calibri"/>
                <a:sym typeface="Calibri"/>
              </a:rPr>
              <a:t>Do you guys have any tips on programs that can change my voice to be alot more masculine</a:t>
            </a:r>
            <a:r>
              <a:rPr b="0" i="0" lang="en-US" sz="3200" u="none" cap="none" strike="noStrike">
                <a:solidFill>
                  <a:srgbClr val="FFFFFF"/>
                </a:solidFill>
                <a:latin typeface="Calibri"/>
                <a:ea typeface="Calibri"/>
                <a:cs typeface="Calibri"/>
                <a:sym typeface="Calibri"/>
              </a:rPr>
              <a:t>?”</a:t>
            </a:r>
            <a:endParaRPr>
              <a:solidFill>
                <a:srgbClr val="FFFFFF"/>
              </a:solidFill>
            </a:endParaRPr>
          </a:p>
        </p:txBody>
      </p:sp>
      <p:pic>
        <p:nvPicPr>
          <p:cNvPr id="1456" name="Google Shape;1456;p152"/>
          <p:cNvPicPr preferRelativeResize="0"/>
          <p:nvPr/>
        </p:nvPicPr>
        <p:blipFill>
          <a:blip r:embed="rId3">
            <a:alphaModFix/>
          </a:blip>
          <a:stretch>
            <a:fillRect/>
          </a:stretch>
        </p:blipFill>
        <p:spPr>
          <a:xfrm>
            <a:off x="228600" y="228598"/>
            <a:ext cx="866123" cy="99060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53"/>
          <p:cNvSpPr txBox="1"/>
          <p:nvPr>
            <p:ph type="title"/>
          </p:nvPr>
        </p:nvSpPr>
        <p:spPr>
          <a:xfrm>
            <a:off x="457200" y="152400"/>
            <a:ext cx="8229600" cy="139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t>Premature disclosure </a:t>
            </a:r>
            <a:endParaRPr b="0"/>
          </a:p>
          <a:p>
            <a:pPr indent="0" lvl="0" marL="0" marR="0" rtl="0" algn="ctr">
              <a:spcBef>
                <a:spcPts val="0"/>
              </a:spcBef>
              <a:spcAft>
                <a:spcPts val="0"/>
              </a:spcAft>
              <a:buClr>
                <a:srgbClr val="C00000"/>
              </a:buClr>
              <a:buSzPts val="4400"/>
              <a:buFont typeface="Calibri"/>
              <a:buNone/>
            </a:pPr>
            <a:r>
              <a:rPr b="0" lang="en-US"/>
              <a:t>kills relationship leveling</a:t>
            </a:r>
            <a:endParaRPr b="0"/>
          </a:p>
        </p:txBody>
      </p:sp>
      <p:grpSp>
        <p:nvGrpSpPr>
          <p:cNvPr id="1463" name="Google Shape;1463;p153"/>
          <p:cNvGrpSpPr/>
          <p:nvPr/>
        </p:nvGrpSpPr>
        <p:grpSpPr>
          <a:xfrm>
            <a:off x="838523" y="1828800"/>
            <a:ext cx="7391032" cy="2904348"/>
            <a:chOff x="609586" y="1200028"/>
            <a:chExt cx="7872011" cy="2904348"/>
          </a:xfrm>
        </p:grpSpPr>
        <p:grpSp>
          <p:nvGrpSpPr>
            <p:cNvPr id="1464" name="Google Shape;1464;p153"/>
            <p:cNvGrpSpPr/>
            <p:nvPr/>
          </p:nvGrpSpPr>
          <p:grpSpPr>
            <a:xfrm>
              <a:off x="609586" y="2275607"/>
              <a:ext cx="703356" cy="761970"/>
              <a:chOff x="914400" y="2114550"/>
              <a:chExt cx="1828800" cy="1981200"/>
            </a:xfrm>
          </p:grpSpPr>
          <p:sp>
            <p:nvSpPr>
              <p:cNvPr id="1465" name="Google Shape;1465;p153"/>
              <p:cNvSpPr/>
              <p:nvPr/>
            </p:nvSpPr>
            <p:spPr>
              <a:xfrm>
                <a:off x="914400" y="2114550"/>
                <a:ext cx="1828800" cy="1828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6" name="Google Shape;1466;p153"/>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67" name="Google Shape;1467;p153"/>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68" name="Google Shape;1468;p153"/>
            <p:cNvGrpSpPr/>
            <p:nvPr/>
          </p:nvGrpSpPr>
          <p:grpSpPr>
            <a:xfrm flipH="1" rot="10800000">
              <a:off x="1304993" y="2046903"/>
              <a:ext cx="990661" cy="1073216"/>
              <a:chOff x="914400" y="2114550"/>
              <a:chExt cx="1828800" cy="1981200"/>
            </a:xfrm>
          </p:grpSpPr>
          <p:sp>
            <p:nvSpPr>
              <p:cNvPr id="1469" name="Google Shape;1469;p153"/>
              <p:cNvSpPr/>
              <p:nvPr/>
            </p:nvSpPr>
            <p:spPr>
              <a:xfrm>
                <a:off x="914400" y="2114550"/>
                <a:ext cx="1828800" cy="18288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0" name="Google Shape;1470;p153"/>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1" name="Google Shape;1471;p153"/>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72" name="Google Shape;1472;p153"/>
            <p:cNvGrpSpPr/>
            <p:nvPr/>
          </p:nvGrpSpPr>
          <p:grpSpPr>
            <a:xfrm>
              <a:off x="2299907" y="1994341"/>
              <a:ext cx="1244498" cy="1348207"/>
              <a:chOff x="914400" y="2114550"/>
              <a:chExt cx="1828800" cy="1981200"/>
            </a:xfrm>
          </p:grpSpPr>
          <p:sp>
            <p:nvSpPr>
              <p:cNvPr id="1473" name="Google Shape;1473;p153"/>
              <p:cNvSpPr/>
              <p:nvPr/>
            </p:nvSpPr>
            <p:spPr>
              <a:xfrm>
                <a:off x="914400" y="2114550"/>
                <a:ext cx="1828800" cy="1828800"/>
              </a:xfrm>
              <a:prstGeom prst="ellipse">
                <a:avLst/>
              </a:prstGeom>
              <a:solidFill>
                <a:srgbClr val="B7B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4" name="Google Shape;1474;p153"/>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5" name="Google Shape;1475;p153"/>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76" name="Google Shape;1476;p153"/>
            <p:cNvGrpSpPr/>
            <p:nvPr/>
          </p:nvGrpSpPr>
          <p:grpSpPr>
            <a:xfrm flipH="1" rot="10800000">
              <a:off x="3528673" y="1200028"/>
              <a:ext cx="2047890" cy="2218548"/>
              <a:chOff x="914400" y="2114550"/>
              <a:chExt cx="1828800" cy="1981200"/>
            </a:xfrm>
          </p:grpSpPr>
          <p:sp>
            <p:nvSpPr>
              <p:cNvPr id="1477" name="Google Shape;1477;p153"/>
              <p:cNvSpPr/>
              <p:nvPr/>
            </p:nvSpPr>
            <p:spPr>
              <a:xfrm>
                <a:off x="914400" y="2114550"/>
                <a:ext cx="1828800" cy="1828800"/>
              </a:xfrm>
              <a:prstGeom prst="ellipse">
                <a:avLst/>
              </a:prstGeom>
              <a:solidFill>
                <a:srgbClr val="B7B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8" name="Google Shape;1478;p153"/>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9" name="Google Shape;1479;p153"/>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480" name="Google Shape;1480;p153"/>
            <p:cNvGrpSpPr/>
            <p:nvPr/>
          </p:nvGrpSpPr>
          <p:grpSpPr>
            <a:xfrm>
              <a:off x="5576468" y="1361207"/>
              <a:ext cx="2532156" cy="2743170"/>
              <a:chOff x="914400" y="2114550"/>
              <a:chExt cx="1828800" cy="1981200"/>
            </a:xfrm>
          </p:grpSpPr>
          <p:sp>
            <p:nvSpPr>
              <p:cNvPr id="1481" name="Google Shape;1481;p153"/>
              <p:cNvSpPr/>
              <p:nvPr/>
            </p:nvSpPr>
            <p:spPr>
              <a:xfrm>
                <a:off x="914400" y="2114550"/>
                <a:ext cx="1828800" cy="1828800"/>
              </a:xfrm>
              <a:prstGeom prst="ellipse">
                <a:avLst/>
              </a:prstGeom>
              <a:solidFill>
                <a:srgbClr val="B7B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82" name="Google Shape;1482;p153"/>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83" name="Google Shape;1483;p153"/>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484" name="Google Shape;1484;p153"/>
            <p:cNvSpPr/>
            <p:nvPr/>
          </p:nvSpPr>
          <p:spPr>
            <a:xfrm>
              <a:off x="1143452" y="2521171"/>
              <a:ext cx="251700" cy="237600"/>
            </a:xfrm>
            <a:prstGeom prst="ellipse">
              <a:avLst/>
            </a:prstGeom>
            <a:solidFill>
              <a:schemeClr val="accent1"/>
            </a:solidFill>
            <a:ln cap="flat" cmpd="sng" w="25400">
              <a:solidFill>
                <a:srgbClr val="3185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200" u="none" cap="none" strike="noStrike">
                <a:solidFill>
                  <a:schemeClr val="lt1"/>
                </a:solidFill>
                <a:latin typeface="Calibri"/>
                <a:ea typeface="Calibri"/>
                <a:cs typeface="Calibri"/>
                <a:sym typeface="Calibri"/>
              </a:endParaRPr>
            </a:p>
          </p:txBody>
        </p:sp>
        <p:sp>
          <p:nvSpPr>
            <p:cNvPr id="1485" name="Google Shape;1485;p153"/>
            <p:cNvSpPr/>
            <p:nvPr/>
          </p:nvSpPr>
          <p:spPr>
            <a:xfrm>
              <a:off x="2055406" y="2425177"/>
              <a:ext cx="406500" cy="3840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lt1"/>
                </a:solidFill>
                <a:latin typeface="Calibri"/>
                <a:ea typeface="Calibri"/>
                <a:cs typeface="Calibri"/>
                <a:sym typeface="Calibri"/>
              </a:endParaRPr>
            </a:p>
          </p:txBody>
        </p:sp>
        <p:sp>
          <p:nvSpPr>
            <p:cNvPr id="1486" name="Google Shape;1486;p153"/>
            <p:cNvSpPr/>
            <p:nvPr/>
          </p:nvSpPr>
          <p:spPr>
            <a:xfrm>
              <a:off x="3206766" y="2348908"/>
              <a:ext cx="635100" cy="599700"/>
            </a:xfrm>
            <a:prstGeom prst="ellipse">
              <a:avLst/>
            </a:prstGeom>
            <a:solidFill>
              <a:srgbClr val="FFFFFF"/>
            </a:solidFill>
            <a:ln cap="flat" cmpd="sng" w="25400">
              <a:solidFill>
                <a:srgbClr val="B7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lt1"/>
                </a:solidFill>
                <a:latin typeface="Calibri"/>
                <a:ea typeface="Calibri"/>
                <a:cs typeface="Calibri"/>
                <a:sym typeface="Calibri"/>
              </a:endParaRPr>
            </a:p>
          </p:txBody>
        </p:sp>
        <p:sp>
          <p:nvSpPr>
            <p:cNvPr id="1487" name="Google Shape;1487;p153"/>
            <p:cNvSpPr/>
            <p:nvPr/>
          </p:nvSpPr>
          <p:spPr>
            <a:xfrm>
              <a:off x="5044877" y="2136093"/>
              <a:ext cx="849900" cy="802800"/>
            </a:xfrm>
            <a:prstGeom prst="ellipse">
              <a:avLst/>
            </a:prstGeom>
            <a:solidFill>
              <a:srgbClr val="FFFFFF"/>
            </a:solidFill>
            <a:ln cap="flat" cmpd="sng" w="28575">
              <a:solidFill>
                <a:srgbClr val="B7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4000" u="none" cap="none" strike="noStrike">
                <a:solidFill>
                  <a:schemeClr val="lt1"/>
                </a:solidFill>
                <a:latin typeface="Calibri"/>
                <a:ea typeface="Calibri"/>
                <a:cs typeface="Calibri"/>
                <a:sym typeface="Calibri"/>
              </a:endParaRPr>
            </a:p>
          </p:txBody>
        </p:sp>
        <p:sp>
          <p:nvSpPr>
            <p:cNvPr id="1488" name="Google Shape;1488;p153"/>
            <p:cNvSpPr/>
            <p:nvPr/>
          </p:nvSpPr>
          <p:spPr>
            <a:xfrm>
              <a:off x="7352098" y="1970839"/>
              <a:ext cx="1129500" cy="1066800"/>
            </a:xfrm>
            <a:prstGeom prst="ellipse">
              <a:avLst/>
            </a:prstGeom>
            <a:solidFill>
              <a:srgbClr val="FFFFFF"/>
            </a:solidFill>
            <a:ln cap="flat" cmpd="sng" w="28575">
              <a:solidFill>
                <a:srgbClr val="B7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000">
                <a:solidFill>
                  <a:srgbClr val="3D85C6"/>
                </a:solidFill>
              </a:endParaRPr>
            </a:p>
          </p:txBody>
        </p:sp>
      </p:grpSp>
      <p:sp>
        <p:nvSpPr>
          <p:cNvPr id="1489" name="Google Shape;1489;p153"/>
          <p:cNvSpPr txBox="1"/>
          <p:nvPr>
            <p:ph idx="1" type="body"/>
          </p:nvPr>
        </p:nvSpPr>
        <p:spPr>
          <a:xfrm>
            <a:off x="1981200" y="4134576"/>
            <a:ext cx="3486900" cy="609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Trust is lost</a:t>
            </a:r>
            <a:endParaRPr/>
          </a:p>
        </p:txBody>
      </p:sp>
      <p:sp>
        <p:nvSpPr>
          <p:cNvPr id="1490" name="Google Shape;1490;p153"/>
          <p:cNvSpPr/>
          <p:nvPr/>
        </p:nvSpPr>
        <p:spPr>
          <a:xfrm>
            <a:off x="2121350" y="3752976"/>
            <a:ext cx="533400" cy="3048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53"/>
          <p:cNvSpPr/>
          <p:nvPr/>
        </p:nvSpPr>
        <p:spPr>
          <a:xfrm>
            <a:off x="2233613" y="3090988"/>
            <a:ext cx="304800" cy="304800"/>
          </a:xfrm>
          <a:prstGeom prst="mathMultiply">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96" name="Shape 1496"/>
        <p:cNvGrpSpPr/>
        <p:nvPr/>
      </p:nvGrpSpPr>
      <p:grpSpPr>
        <a:xfrm>
          <a:off x="0" y="0"/>
          <a:ext cx="0" cy="0"/>
          <a:chOff x="0" y="0"/>
          <a:chExt cx="0" cy="0"/>
        </a:xfrm>
      </p:grpSpPr>
      <p:sp>
        <p:nvSpPr>
          <p:cNvPr id="1497" name="Google Shape;1497;p15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1" i="0" lang="en-US" sz="4400" u="none" cap="none" strike="noStrike">
                <a:solidFill>
                  <a:srgbClr val="FFD966"/>
                </a:solidFill>
                <a:latin typeface="Calibri"/>
                <a:ea typeface="Calibri"/>
                <a:cs typeface="Calibri"/>
                <a:sym typeface="Calibri"/>
              </a:rPr>
              <a:t>Anti-Patterns</a:t>
            </a:r>
            <a:endParaRPr>
              <a:solidFill>
                <a:srgbClr val="FFD966"/>
              </a:solidFill>
            </a:endParaRPr>
          </a:p>
        </p:txBody>
      </p:sp>
      <p:sp>
        <p:nvSpPr>
          <p:cNvPr id="1498" name="Google Shape;1498;p15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544"/>
              </a:spcBef>
              <a:spcAft>
                <a:spcPts val="0"/>
              </a:spcAft>
              <a:buClr>
                <a:schemeClr val="dk1"/>
              </a:buClr>
              <a:buSzPts val="2720"/>
              <a:buFont typeface="Arial"/>
              <a:buNone/>
            </a:pPr>
            <a:r>
              <a:rPr b="0" i="0" lang="en-US" sz="2720" u="none" cap="none" strike="noStrike">
                <a:solidFill>
                  <a:srgbClr val="FFFFFF"/>
                </a:solidFill>
                <a:latin typeface="Calibri"/>
                <a:ea typeface="Calibri"/>
                <a:cs typeface="Calibri"/>
                <a:sym typeface="Calibri"/>
              </a:rPr>
              <a:t>Don’t</a:t>
            </a:r>
            <a:r>
              <a:rPr lang="en-US" sz="2720">
                <a:solidFill>
                  <a:srgbClr val="FFFFFF"/>
                </a:solidFill>
              </a:rPr>
              <a:t> start with new unsocialized players using</a:t>
            </a:r>
            <a:endParaRPr>
              <a:solidFill>
                <a:srgbClr val="FFFFFF"/>
              </a:solidFill>
            </a:endParaRPr>
          </a:p>
          <a:p>
            <a:pPr indent="-342900" lvl="0" marL="342900" marR="0" rtl="0" algn="l">
              <a:lnSpc>
                <a:spcPct val="80000"/>
              </a:lnSpc>
              <a:spcBef>
                <a:spcPts val="544"/>
              </a:spcBef>
              <a:spcAft>
                <a:spcPts val="0"/>
              </a:spcAft>
              <a:buClr>
                <a:srgbClr val="FFFFFF"/>
              </a:buClr>
              <a:buSzPts val="2720"/>
              <a:buFont typeface="Arial"/>
              <a:buChar char="•"/>
            </a:pPr>
            <a:r>
              <a:rPr lang="en-US" sz="2720">
                <a:solidFill>
                  <a:srgbClr val="FFFFFF"/>
                </a:solidFill>
              </a:rPr>
              <a:t>R</a:t>
            </a:r>
            <a:r>
              <a:rPr b="0" i="0" lang="en-US" sz="2720" u="none" cap="none" strike="noStrike">
                <a:solidFill>
                  <a:srgbClr val="FFFFFF"/>
                </a:solidFill>
                <a:latin typeface="Calibri"/>
                <a:ea typeface="Calibri"/>
                <a:cs typeface="Calibri"/>
                <a:sym typeface="Calibri"/>
              </a:rPr>
              <a:t>eal name</a:t>
            </a:r>
            <a:endParaRPr>
              <a:solidFill>
                <a:srgbClr val="FFFFFF"/>
              </a:solidFill>
            </a:endParaRPr>
          </a:p>
          <a:p>
            <a:pPr indent="-342900" lvl="0" marL="342900" marR="0" rtl="0" algn="l">
              <a:lnSpc>
                <a:spcPct val="80000"/>
              </a:lnSpc>
              <a:spcBef>
                <a:spcPts val="544"/>
              </a:spcBef>
              <a:spcAft>
                <a:spcPts val="0"/>
              </a:spcAft>
              <a:buClr>
                <a:srgbClr val="FFFFFF"/>
              </a:buClr>
              <a:buSzPts val="2720"/>
              <a:buFont typeface="Arial"/>
              <a:buChar char="•"/>
            </a:pPr>
            <a:r>
              <a:rPr lang="en-US" sz="2720">
                <a:solidFill>
                  <a:srgbClr val="FFFFFF"/>
                </a:solidFill>
              </a:rPr>
              <a:t>V</a:t>
            </a:r>
            <a:r>
              <a:rPr b="0" i="0" lang="en-US" sz="2720" u="none" cap="none" strike="noStrike">
                <a:solidFill>
                  <a:srgbClr val="FFFFFF"/>
                </a:solidFill>
                <a:latin typeface="Calibri"/>
                <a:ea typeface="Calibri"/>
                <a:cs typeface="Calibri"/>
                <a:sym typeface="Calibri"/>
              </a:rPr>
              <a:t>oice chat</a:t>
            </a:r>
            <a:endParaRPr>
              <a:solidFill>
                <a:srgbClr val="FFFFFF"/>
              </a:solidFill>
            </a:endParaRPr>
          </a:p>
          <a:p>
            <a:pPr indent="-342900" lvl="0" marL="342900" marR="0" rtl="0" algn="l">
              <a:lnSpc>
                <a:spcPct val="80000"/>
              </a:lnSpc>
              <a:spcBef>
                <a:spcPts val="544"/>
              </a:spcBef>
              <a:spcAft>
                <a:spcPts val="0"/>
              </a:spcAft>
              <a:buClr>
                <a:srgbClr val="FFFFFF"/>
              </a:buClr>
              <a:buSzPts val="2720"/>
              <a:buFont typeface="Arial"/>
              <a:buChar char="•"/>
            </a:pPr>
            <a:r>
              <a:rPr lang="en-US" sz="2720">
                <a:solidFill>
                  <a:srgbClr val="FFFFFF"/>
                </a:solidFill>
              </a:rPr>
              <a:t>R</a:t>
            </a:r>
            <a:r>
              <a:rPr b="0" i="0" lang="en-US" sz="2720" u="none" cap="none" strike="noStrike">
                <a:solidFill>
                  <a:srgbClr val="FFFFFF"/>
                </a:solidFill>
                <a:latin typeface="Calibri"/>
                <a:ea typeface="Calibri"/>
                <a:cs typeface="Calibri"/>
                <a:sym typeface="Calibri"/>
              </a:rPr>
              <a:t>eal location</a:t>
            </a:r>
            <a:endParaRPr>
              <a:solidFill>
                <a:srgbClr val="FFFFFF"/>
              </a:solidFill>
            </a:endParaRPr>
          </a:p>
          <a:p>
            <a:pPr indent="-342900" lvl="0" marL="342900" marR="0" rtl="0" algn="l">
              <a:lnSpc>
                <a:spcPct val="80000"/>
              </a:lnSpc>
              <a:spcBef>
                <a:spcPts val="544"/>
              </a:spcBef>
              <a:spcAft>
                <a:spcPts val="0"/>
              </a:spcAft>
              <a:buClr>
                <a:srgbClr val="FFFFFF"/>
              </a:buClr>
              <a:buSzPts val="2720"/>
              <a:buFont typeface="Arial"/>
              <a:buChar char="•"/>
            </a:pPr>
            <a:r>
              <a:rPr lang="en-US" sz="2720">
                <a:solidFill>
                  <a:srgbClr val="FFFFFF"/>
                </a:solidFill>
              </a:rPr>
              <a:t>If item was purchased with real money</a:t>
            </a:r>
            <a:endParaRPr>
              <a:solidFill>
                <a:srgbClr val="FFFFF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55"/>
          <p:cNvSpPr txBox="1"/>
          <p:nvPr>
            <p:ph type="title"/>
          </p:nvPr>
        </p:nvSpPr>
        <p:spPr>
          <a:xfrm>
            <a:off x="609600" y="2800200"/>
            <a:ext cx="8077200" cy="1695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4400"/>
              <a:buFont typeface="Calibri"/>
              <a:buNone/>
            </a:pPr>
            <a:r>
              <a:rPr b="0" lang="en-US" sz="2400">
                <a:solidFill>
                  <a:srgbClr val="666666"/>
                </a:solidFill>
              </a:rPr>
              <a:t>Key lesson</a:t>
            </a:r>
            <a:endParaRPr b="0" sz="2400">
              <a:solidFill>
                <a:srgbClr val="666666"/>
              </a:solidFill>
            </a:endParaRPr>
          </a:p>
          <a:p>
            <a:pPr indent="0" lvl="0" marL="0" rtl="0" algn="l">
              <a:spcBef>
                <a:spcPts val="0"/>
              </a:spcBef>
              <a:spcAft>
                <a:spcPts val="0"/>
              </a:spcAft>
              <a:buClr>
                <a:srgbClr val="C00000"/>
              </a:buClr>
              <a:buSzPts val="4400"/>
              <a:buFont typeface="Calibri"/>
              <a:buNone/>
            </a:pPr>
            <a:r>
              <a:rPr lang="en-US" sz="3600"/>
              <a:t>Design a ladder of opt-in intimacy</a:t>
            </a:r>
            <a:endParaRPr sz="3600"/>
          </a:p>
          <a:p>
            <a:pPr indent="0" lvl="0" marL="0" rtl="0" algn="l">
              <a:spcBef>
                <a:spcPts val="0"/>
              </a:spcBef>
              <a:spcAft>
                <a:spcPts val="0"/>
              </a:spcAft>
              <a:buClr>
                <a:srgbClr val="C00000"/>
              </a:buClr>
              <a:buSzPts val="4400"/>
              <a:buFont typeface="Calibri"/>
              <a:buNone/>
            </a:pPr>
            <a:r>
              <a:rPr lang="en-US" sz="1800">
                <a:solidFill>
                  <a:srgbClr val="999999"/>
                </a:solidFill>
              </a:rPr>
              <a:t>“Opt-intimacy” - Lisa Brown, Master Game Designer, 2018</a:t>
            </a:r>
            <a:endParaRPr sz="1800">
              <a:solidFill>
                <a:srgbClr val="999999"/>
              </a:solidFill>
            </a:endParaRPr>
          </a:p>
        </p:txBody>
      </p:sp>
      <p:pic>
        <p:nvPicPr>
          <p:cNvPr id="1505" name="Google Shape;1505;p155"/>
          <p:cNvPicPr preferRelativeResize="0"/>
          <p:nvPr/>
        </p:nvPicPr>
        <p:blipFill>
          <a:blip r:embed="rId3">
            <a:alphaModFix/>
          </a:blip>
          <a:stretch>
            <a:fillRect/>
          </a:stretch>
        </p:blipFill>
        <p:spPr>
          <a:xfrm>
            <a:off x="5943600" y="-1143000"/>
            <a:ext cx="4267200" cy="426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graphicFrame>
        <p:nvGraphicFramePr>
          <p:cNvPr id="1511" name="Google Shape;1511;p156"/>
          <p:cNvGraphicFramePr/>
          <p:nvPr/>
        </p:nvGraphicFramePr>
        <p:xfrm>
          <a:off x="609600" y="682932"/>
          <a:ext cx="3000000" cy="3000000"/>
        </p:xfrm>
        <a:graphic>
          <a:graphicData uri="http://schemas.openxmlformats.org/drawingml/2006/table">
            <a:tbl>
              <a:tblPr>
                <a:noFill/>
                <a:tableStyleId>{0AB41696-6854-4C37-B8D7-B36A7FB67288}</a:tableStyleId>
              </a:tblPr>
              <a:tblGrid>
                <a:gridCol w="632200"/>
                <a:gridCol w="2362350"/>
                <a:gridCol w="5012075"/>
              </a:tblGrid>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DBDB"/>
                    </a:solidFill>
                  </a:tcPr>
                </a:tc>
                <a:tc>
                  <a:txBody>
                    <a:bodyPr/>
                    <a:lstStyle/>
                    <a:p>
                      <a:pPr indent="0" lvl="0" marL="0" rtl="0" algn="l">
                        <a:spcBef>
                          <a:spcPts val="0"/>
                        </a:spcBef>
                        <a:spcAft>
                          <a:spcPts val="0"/>
                        </a:spcAft>
                        <a:buNone/>
                      </a:pPr>
                      <a:r>
                        <a:rPr b="1" lang="en-US" sz="2400"/>
                        <a:t>Solitary play</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Identity</a:t>
                      </a:r>
                      <a:endParaRPr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US" sz="2400"/>
                        <a:t>Parallel play</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 Expressive Actions</a:t>
                      </a:r>
                      <a:endParaRPr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b="1" lang="en-US" sz="2400"/>
                        <a:t>Ambient Coop</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 Emotes</a:t>
                      </a:r>
                      <a:endParaRPr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rPr b="1" lang="en-US" sz="2400"/>
                        <a:t>Soft Coop</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 </a:t>
                      </a:r>
                      <a:r>
                        <a:rPr b="1" lang="en-US" sz="2400">
                          <a:solidFill>
                            <a:srgbClr val="FF0000"/>
                          </a:solidFill>
                        </a:rPr>
                        <a:t>Chat </a:t>
                      </a:r>
                      <a:r>
                        <a:rPr lang="en-US" sz="2400"/>
                        <a:t>+ Blocking</a:t>
                      </a:r>
                      <a:endParaRPr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rPr b="1" lang="en-US" sz="2400"/>
                        <a:t>Hard Coop</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 Group Chat</a:t>
                      </a:r>
                      <a:endParaRPr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US" sz="2400"/>
                        <a:t>Friends</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US" sz="2400"/>
                        <a:t>+ Private Spaces</a:t>
                      </a:r>
                      <a:endParaRPr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bl>
          </a:graphicData>
        </a:graphic>
      </p:graphicFrame>
      <p:sp>
        <p:nvSpPr>
          <p:cNvPr id="1512" name="Google Shape;1512;p156"/>
          <p:cNvSpPr/>
          <p:nvPr/>
        </p:nvSpPr>
        <p:spPr>
          <a:xfrm>
            <a:off x="774723" y="3822761"/>
            <a:ext cx="305100" cy="3153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57"/>
          <p:cNvSpPr/>
          <p:nvPr/>
        </p:nvSpPr>
        <p:spPr>
          <a:xfrm>
            <a:off x="1676400" y="1752600"/>
            <a:ext cx="2438400" cy="2438400"/>
          </a:xfrm>
          <a:prstGeom prst="ellipse">
            <a:avLst/>
          </a:prstGeom>
          <a:noFill/>
          <a:ln cap="flat" cmpd="sng" w="38100">
            <a:solidFill>
              <a:srgbClr val="A61C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57"/>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US"/>
              <a:t>Pattern:</a:t>
            </a:r>
            <a:r>
              <a:rPr lang="en-US"/>
              <a:t> Cone of Silence</a:t>
            </a:r>
            <a:endParaRPr/>
          </a:p>
        </p:txBody>
      </p:sp>
      <p:sp>
        <p:nvSpPr>
          <p:cNvPr id="1520" name="Google Shape;1520;p157"/>
          <p:cNvSpPr/>
          <p:nvPr/>
        </p:nvSpPr>
        <p:spPr>
          <a:xfrm>
            <a:off x="2667000" y="2514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7"/>
          <p:cNvSpPr/>
          <p:nvPr/>
        </p:nvSpPr>
        <p:spPr>
          <a:xfrm>
            <a:off x="2209800" y="2971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57"/>
          <p:cNvSpPr/>
          <p:nvPr/>
        </p:nvSpPr>
        <p:spPr>
          <a:xfrm>
            <a:off x="2819400" y="3505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57"/>
          <p:cNvSpPr/>
          <p:nvPr/>
        </p:nvSpPr>
        <p:spPr>
          <a:xfrm>
            <a:off x="5181600" y="19050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57"/>
          <p:cNvSpPr/>
          <p:nvPr/>
        </p:nvSpPr>
        <p:spPr>
          <a:xfrm>
            <a:off x="2971800" y="2971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57"/>
          <p:cNvSpPr/>
          <p:nvPr/>
        </p:nvSpPr>
        <p:spPr>
          <a:xfrm>
            <a:off x="5334000" y="3886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7"/>
          <p:cNvSpPr/>
          <p:nvPr/>
        </p:nvSpPr>
        <p:spPr>
          <a:xfrm>
            <a:off x="7467600" y="1981200"/>
            <a:ext cx="304800" cy="3048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1527" name="Google Shape;1527;p157"/>
          <p:cNvSpPr/>
          <p:nvPr/>
        </p:nvSpPr>
        <p:spPr>
          <a:xfrm>
            <a:off x="7696200" y="39624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57"/>
          <p:cNvSpPr/>
          <p:nvPr/>
        </p:nvSpPr>
        <p:spPr>
          <a:xfrm>
            <a:off x="7010400" y="1905000"/>
            <a:ext cx="304800" cy="3048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1529" name="Google Shape;1529;p157"/>
          <p:cNvSpPr/>
          <p:nvPr/>
        </p:nvSpPr>
        <p:spPr>
          <a:xfrm>
            <a:off x="7239000" y="2286000"/>
            <a:ext cx="304800" cy="3048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1530" name="Google Shape;1530;p157"/>
          <p:cNvSpPr/>
          <p:nvPr/>
        </p:nvSpPr>
        <p:spPr>
          <a:xfrm>
            <a:off x="3352800" y="2286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7"/>
          <p:cNvSpPr/>
          <p:nvPr/>
        </p:nvSpPr>
        <p:spPr>
          <a:xfrm>
            <a:off x="1905000" y="2362200"/>
            <a:ext cx="1143000" cy="457200"/>
          </a:xfrm>
          <a:prstGeom prst="wedgeRoundRectCallout">
            <a:avLst>
              <a:gd fmla="val -13333" name="adj1"/>
              <a:gd fmla="val 85000" name="adj2"/>
              <a:gd fmla="val 0" name="adj3"/>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Secrets!</a:t>
            </a:r>
            <a:endParaRPr b="1" sz="1800"/>
          </a:p>
        </p:txBody>
      </p:sp>
      <p:sp>
        <p:nvSpPr>
          <p:cNvPr id="1532" name="Google Shape;1532;p157"/>
          <p:cNvSpPr/>
          <p:nvPr/>
        </p:nvSpPr>
        <p:spPr>
          <a:xfrm>
            <a:off x="6172200" y="1066800"/>
            <a:ext cx="2438400" cy="2438400"/>
          </a:xfrm>
          <a:prstGeom prst="ellipse">
            <a:avLst/>
          </a:prstGeom>
          <a:noFill/>
          <a:ln cap="flat" cmpd="sng" w="3810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57"/>
          <p:cNvSpPr/>
          <p:nvPr/>
        </p:nvSpPr>
        <p:spPr>
          <a:xfrm>
            <a:off x="762000" y="1600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57"/>
          <p:cNvSpPr/>
          <p:nvPr/>
        </p:nvSpPr>
        <p:spPr>
          <a:xfrm>
            <a:off x="4800600" y="2971800"/>
            <a:ext cx="1143000" cy="685800"/>
          </a:xfrm>
          <a:prstGeom prst="wedgeRoundRectCallout">
            <a:avLst>
              <a:gd fmla="val 17500" name="adj1"/>
              <a:gd fmla="val 81250" name="adj2"/>
              <a:gd fmla="val 0" name="adj3"/>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So quiet</a:t>
            </a:r>
            <a:r>
              <a:rPr b="1" lang="en-US" sz="1800"/>
              <a:t>!</a:t>
            </a:r>
            <a:endParaRPr b="1"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5" name="Shape 385"/>
        <p:cNvGrpSpPr/>
        <p:nvPr/>
      </p:nvGrpSpPr>
      <p:grpSpPr>
        <a:xfrm>
          <a:off x="0" y="0"/>
          <a:ext cx="0" cy="0"/>
          <a:chOff x="0" y="0"/>
          <a:chExt cx="0" cy="0"/>
        </a:xfrm>
      </p:grpSpPr>
      <p:sp>
        <p:nvSpPr>
          <p:cNvPr id="386" name="Google Shape;386;p59"/>
          <p:cNvSpPr txBox="1"/>
          <p:nvPr>
            <p:ph idx="1" type="body"/>
          </p:nvPr>
        </p:nvSpPr>
        <p:spPr>
          <a:xfrm>
            <a:off x="1524000" y="457200"/>
            <a:ext cx="6705600" cy="3394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4800">
                <a:solidFill>
                  <a:srgbClr val="FFFFFF"/>
                </a:solidFill>
              </a:rPr>
              <a:t>Large numbers of </a:t>
            </a:r>
            <a:endParaRPr sz="4800">
              <a:solidFill>
                <a:srgbClr val="FFFFFF"/>
              </a:solidFill>
            </a:endParaRPr>
          </a:p>
          <a:p>
            <a:pPr indent="0" lvl="0" marL="0" marR="0" rtl="0" algn="l">
              <a:lnSpc>
                <a:spcPct val="90000"/>
              </a:lnSpc>
              <a:spcBef>
                <a:spcPts val="0"/>
              </a:spcBef>
              <a:spcAft>
                <a:spcPts val="0"/>
              </a:spcAft>
              <a:buNone/>
            </a:pPr>
            <a:r>
              <a:rPr b="1" lang="en-US" sz="4800">
                <a:solidFill>
                  <a:srgbClr val="FFFFFF"/>
                </a:solidFill>
              </a:rPr>
              <a:t>shallow, status-based</a:t>
            </a:r>
            <a:r>
              <a:rPr lang="en-US" sz="4800">
                <a:solidFill>
                  <a:srgbClr val="FFFFFF"/>
                </a:solidFill>
              </a:rPr>
              <a:t> relationships leads to </a:t>
            </a:r>
            <a:endParaRPr sz="4800">
              <a:solidFill>
                <a:srgbClr val="FFFFFF"/>
              </a:solidFill>
            </a:endParaRPr>
          </a:p>
          <a:p>
            <a:pPr indent="0" lvl="0" marL="0" marR="0" rtl="0" algn="l">
              <a:lnSpc>
                <a:spcPct val="90000"/>
              </a:lnSpc>
              <a:spcBef>
                <a:spcPts val="0"/>
              </a:spcBef>
              <a:spcAft>
                <a:spcPts val="0"/>
              </a:spcAft>
              <a:buNone/>
            </a:pPr>
            <a:r>
              <a:rPr lang="en-US" sz="4800">
                <a:solidFill>
                  <a:srgbClr val="FFFFFF"/>
                </a:solidFill>
              </a:rPr>
              <a:t>increased </a:t>
            </a:r>
            <a:r>
              <a:rPr b="1" lang="en-US" sz="4800">
                <a:solidFill>
                  <a:srgbClr val="FFFFFF"/>
                </a:solidFill>
              </a:rPr>
              <a:t>depression</a:t>
            </a:r>
            <a:endParaRPr b="1" sz="4800">
              <a:solidFill>
                <a:srgbClr val="FFFFFF"/>
              </a:solidFill>
            </a:endParaRPr>
          </a:p>
          <a:p>
            <a:pPr indent="0" lvl="0" marL="0" rtl="0" algn="l">
              <a:lnSpc>
                <a:spcPct val="90000"/>
              </a:lnSpc>
              <a:spcBef>
                <a:spcPts val="300"/>
              </a:spcBef>
              <a:spcAft>
                <a:spcPts val="0"/>
              </a:spcAft>
              <a:buNone/>
            </a:pPr>
            <a:r>
              <a:t/>
            </a:r>
            <a:endParaRPr sz="1500">
              <a:solidFill>
                <a:srgbClr val="FFFFFF"/>
              </a:solidFill>
            </a:endParaRPr>
          </a:p>
          <a:p>
            <a:pPr indent="0" lvl="0" marL="0" rtl="0" algn="l">
              <a:lnSpc>
                <a:spcPct val="90000"/>
              </a:lnSpc>
              <a:spcBef>
                <a:spcPts val="300"/>
              </a:spcBef>
              <a:spcAft>
                <a:spcPts val="0"/>
              </a:spcAft>
              <a:buNone/>
            </a:pPr>
            <a:r>
              <a:t/>
            </a:r>
            <a:endParaRPr sz="1500">
              <a:solidFill>
                <a:srgbClr val="FFFFFF"/>
              </a:solidFill>
            </a:endParaRPr>
          </a:p>
          <a:p>
            <a:pPr indent="0" lvl="0" marL="0" rtl="0" algn="l">
              <a:lnSpc>
                <a:spcPct val="90000"/>
              </a:lnSpc>
              <a:spcBef>
                <a:spcPts val="300"/>
              </a:spcBef>
              <a:spcAft>
                <a:spcPts val="0"/>
              </a:spcAft>
              <a:buClr>
                <a:schemeClr val="dk1"/>
              </a:buClr>
              <a:buSzPts val="1500"/>
              <a:buFont typeface="Arial"/>
              <a:buNone/>
            </a:pPr>
            <a:r>
              <a:rPr lang="en-US" sz="1500">
                <a:solidFill>
                  <a:srgbClr val="FFFFFF"/>
                </a:solidFill>
              </a:rPr>
              <a:t>“Close Friendship Strength and Broader Peer Group Desirability as Differential Predictors of Adult Mental Health”, Narr, Allen, Tan, Loeb</a:t>
            </a:r>
            <a:endParaRPr b="1" sz="4800">
              <a:solidFill>
                <a:srgbClr val="FFFFFF"/>
              </a:solidFill>
            </a:endParaRPr>
          </a:p>
        </p:txBody>
      </p:sp>
      <p:pic>
        <p:nvPicPr>
          <p:cNvPr id="387" name="Google Shape;387;p59"/>
          <p:cNvPicPr preferRelativeResize="0"/>
          <p:nvPr/>
        </p:nvPicPr>
        <p:blipFill>
          <a:blip r:embed="rId3">
            <a:alphaModFix/>
          </a:blip>
          <a:stretch>
            <a:fillRect/>
          </a:stretch>
        </p:blipFill>
        <p:spPr>
          <a:xfrm>
            <a:off x="304800" y="380998"/>
            <a:ext cx="866123" cy="99060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8" name="Shape 1538"/>
        <p:cNvGrpSpPr/>
        <p:nvPr/>
      </p:nvGrpSpPr>
      <p:grpSpPr>
        <a:xfrm>
          <a:off x="0" y="0"/>
          <a:ext cx="0" cy="0"/>
          <a:chOff x="0" y="0"/>
          <a:chExt cx="0" cy="0"/>
        </a:xfrm>
      </p:grpSpPr>
      <p:sp>
        <p:nvSpPr>
          <p:cNvPr id="1539" name="Google Shape;1539;p15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t/>
            </a:r>
            <a:endParaRPr b="1" i="0" sz="4400" u="none" cap="none" strike="noStrike">
              <a:solidFill>
                <a:srgbClr val="C00000"/>
              </a:solidFill>
              <a:latin typeface="Calibri"/>
              <a:ea typeface="Calibri"/>
              <a:cs typeface="Calibri"/>
              <a:sym typeface="Calibri"/>
            </a:endParaRPr>
          </a:p>
        </p:txBody>
      </p:sp>
      <p:pic>
        <p:nvPicPr>
          <p:cNvPr descr="https://i.imgur.com/vBxMz7z.png" id="1540" name="Google Shape;1540;p158"/>
          <p:cNvPicPr preferRelativeResize="0"/>
          <p:nvPr/>
        </p:nvPicPr>
        <p:blipFill rotWithShape="1">
          <a:blip r:embed="rId3">
            <a:alphaModFix/>
          </a:blip>
          <a:srcRect b="0" l="0" r="0" t="0"/>
          <a:stretch/>
        </p:blipFill>
        <p:spPr>
          <a:xfrm>
            <a:off x="1943100" y="11481"/>
            <a:ext cx="5135270" cy="5135270"/>
          </a:xfrm>
          <a:prstGeom prst="rect">
            <a:avLst/>
          </a:prstGeom>
          <a:noFill/>
          <a:ln>
            <a:noFill/>
          </a:ln>
        </p:spPr>
      </p:pic>
      <p:sp>
        <p:nvSpPr>
          <p:cNvPr id="1541" name="Google Shape;1541;p158"/>
          <p:cNvSpPr txBox="1"/>
          <p:nvPr/>
        </p:nvSpPr>
        <p:spPr>
          <a:xfrm>
            <a:off x="3962400" y="814685"/>
            <a:ext cx="18405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chemeClr val="lt1"/>
                </a:solidFill>
                <a:latin typeface="Calibri"/>
                <a:ea typeface="Calibri"/>
                <a:cs typeface="Calibri"/>
                <a:sym typeface="Calibri"/>
              </a:rPr>
              <a:t>Private areas</a:t>
            </a:r>
            <a:endParaRPr/>
          </a:p>
        </p:txBody>
      </p:sp>
      <p:sp>
        <p:nvSpPr>
          <p:cNvPr id="1542" name="Google Shape;1542;p158"/>
          <p:cNvSpPr txBox="1"/>
          <p:nvPr/>
        </p:nvSpPr>
        <p:spPr>
          <a:xfrm>
            <a:off x="3886200" y="2876550"/>
            <a:ext cx="17154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Public areas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graphicFrame>
        <p:nvGraphicFramePr>
          <p:cNvPr id="1548" name="Google Shape;1548;p159"/>
          <p:cNvGraphicFramePr/>
          <p:nvPr/>
        </p:nvGraphicFramePr>
        <p:xfrm>
          <a:off x="609600" y="617400"/>
          <a:ext cx="3000000" cy="3000000"/>
        </p:xfrm>
        <a:graphic>
          <a:graphicData uri="http://schemas.openxmlformats.org/drawingml/2006/table">
            <a:tbl>
              <a:tblPr>
                <a:noFill/>
                <a:tableStyleId>{0AB41696-6854-4C37-B8D7-B36A7FB67288}</a:tableStyleId>
              </a:tblPr>
              <a:tblGrid>
                <a:gridCol w="632200"/>
                <a:gridCol w="2362350"/>
              </a:tblGrid>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DBDB"/>
                    </a:solidFill>
                  </a:tcPr>
                </a:tc>
                <a:tc>
                  <a:txBody>
                    <a:bodyPr/>
                    <a:lstStyle/>
                    <a:p>
                      <a:pPr indent="0" lvl="0" marL="0" rtl="0" algn="l">
                        <a:spcBef>
                          <a:spcPts val="0"/>
                        </a:spcBef>
                        <a:spcAft>
                          <a:spcPts val="0"/>
                        </a:spcAft>
                        <a:buNone/>
                      </a:pPr>
                      <a:r>
                        <a:rPr b="1" lang="en-US" sz="2400"/>
                        <a:t>Solitary play</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US" sz="2400"/>
                        <a:t>Parallel play</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b="1" lang="en-US" sz="2400"/>
                        <a:t>Ambient Coop</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rPr b="1" lang="en-US" sz="2400"/>
                        <a:t>Soft Coop</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rPr b="1" lang="en-US" sz="2400"/>
                        <a:t>Hard Coop</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3810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US" sz="2400"/>
                        <a:t>Friends</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bl>
          </a:graphicData>
        </a:graphic>
      </p:graphicFrame>
      <p:sp>
        <p:nvSpPr>
          <p:cNvPr id="1549" name="Google Shape;1549;p159"/>
          <p:cNvSpPr/>
          <p:nvPr/>
        </p:nvSpPr>
        <p:spPr>
          <a:xfrm>
            <a:off x="774723" y="3757229"/>
            <a:ext cx="305100" cy="3153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59"/>
          <p:cNvSpPr/>
          <p:nvPr/>
        </p:nvSpPr>
        <p:spPr>
          <a:xfrm>
            <a:off x="3124200" y="762000"/>
            <a:ext cx="381000" cy="38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59"/>
          <p:cNvSpPr/>
          <p:nvPr/>
        </p:nvSpPr>
        <p:spPr>
          <a:xfrm>
            <a:off x="3124200" y="3733800"/>
            <a:ext cx="381000" cy="38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2" name="Google Shape;1552;p159"/>
          <p:cNvCxnSpPr>
            <a:stCxn id="1550" idx="3"/>
            <a:endCxn id="1551" idx="3"/>
          </p:cNvCxnSpPr>
          <p:nvPr/>
        </p:nvCxnSpPr>
        <p:spPr>
          <a:xfrm>
            <a:off x="3505200" y="952500"/>
            <a:ext cx="600" cy="2971800"/>
          </a:xfrm>
          <a:prstGeom prst="curvedConnector3">
            <a:avLst>
              <a:gd fmla="val 155575000" name="adj1"/>
            </a:avLst>
          </a:prstGeom>
          <a:noFill/>
          <a:ln cap="flat" cmpd="sng" w="38100">
            <a:solidFill>
              <a:srgbClr val="000000"/>
            </a:solidFill>
            <a:prstDash val="solid"/>
            <a:round/>
            <a:headEnd len="med" w="med" type="oval"/>
            <a:tailEnd len="med" w="med" type="triangle"/>
          </a:ln>
        </p:spPr>
      </p:cxnSp>
      <p:sp>
        <p:nvSpPr>
          <p:cNvPr id="1553" name="Google Shape;1553;p159"/>
          <p:cNvSpPr txBox="1"/>
          <p:nvPr>
            <p:ph idx="1" type="body"/>
          </p:nvPr>
        </p:nvSpPr>
        <p:spPr>
          <a:xfrm>
            <a:off x="4648200" y="1905000"/>
            <a:ext cx="4343400" cy="20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t>Real friends get to skip</a:t>
            </a:r>
            <a:endParaRPr/>
          </a:p>
          <a:p>
            <a:pPr indent="0" lvl="0" marL="0" marR="0" rtl="0" algn="l">
              <a:spcBef>
                <a:spcPts val="0"/>
              </a:spcBef>
              <a:spcAft>
                <a:spcPts val="0"/>
              </a:spcAft>
              <a:buNone/>
            </a:pPr>
            <a:r>
              <a:rPr lang="en-US" sz="2400">
                <a:solidFill>
                  <a:srgbClr val="666666"/>
                </a:solidFill>
              </a:rPr>
              <a:t>Friend invites</a:t>
            </a:r>
            <a:endParaRPr sz="2400">
              <a:solidFill>
                <a:srgbClr val="666666"/>
              </a:solidFill>
            </a:endParaRPr>
          </a:p>
          <a:p>
            <a:pPr indent="0" lvl="0" marL="0" marR="0" rtl="0" algn="l">
              <a:spcBef>
                <a:spcPts val="0"/>
              </a:spcBef>
              <a:spcAft>
                <a:spcPts val="0"/>
              </a:spcAft>
              <a:buNone/>
            </a:pPr>
            <a:r>
              <a:rPr lang="en-US" sz="2400">
                <a:solidFill>
                  <a:srgbClr val="666666"/>
                </a:solidFill>
              </a:rPr>
              <a:t>Time for privacy</a:t>
            </a:r>
            <a:endParaRPr sz="2400">
              <a:solidFill>
                <a:srgbClr val="666666"/>
              </a:solidFill>
            </a:endParaRPr>
          </a:p>
          <a:p>
            <a:pPr indent="0" lvl="0" marL="0" marR="0" rtl="0" algn="l">
              <a:spcBef>
                <a:spcPts val="0"/>
              </a:spcBef>
              <a:spcAft>
                <a:spcPts val="0"/>
              </a:spcAft>
              <a:buNone/>
            </a:pPr>
            <a:r>
              <a:rPr lang="en-US" sz="2400">
                <a:solidFill>
                  <a:srgbClr val="666666"/>
                </a:solidFill>
              </a:rPr>
              <a:t>Shared via private chat</a:t>
            </a:r>
            <a:endParaRPr sz="2400">
              <a:solidFill>
                <a:srgbClr val="666666"/>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60"/>
          <p:cNvSpPr txBox="1"/>
          <p:nvPr>
            <p:ph type="ctrTitle"/>
          </p:nvPr>
        </p:nvSpPr>
        <p:spPr>
          <a:xfrm>
            <a:off x="3352800" y="3048000"/>
            <a:ext cx="5867400" cy="11025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5400"/>
              <a:buFont typeface="Calibri"/>
              <a:buNone/>
            </a:pPr>
            <a:r>
              <a:rPr lang="en-US"/>
              <a:t>Limited Social Energy</a:t>
            </a:r>
            <a:endParaRPr/>
          </a:p>
        </p:txBody>
      </p:sp>
      <p:sp>
        <p:nvSpPr>
          <p:cNvPr id="1559" name="Google Shape;1559;p160"/>
          <p:cNvSpPr txBox="1"/>
          <p:nvPr>
            <p:ph idx="1" type="subTitle"/>
          </p:nvPr>
        </p:nvSpPr>
        <p:spPr>
          <a:xfrm>
            <a:off x="3352800" y="2133600"/>
            <a:ext cx="5029200"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Font typeface="Arial"/>
              <a:buNone/>
            </a:pPr>
            <a:r>
              <a:rPr lang="en-US"/>
              <a:t>Dunbar’s layers</a:t>
            </a:r>
            <a:endParaRPr/>
          </a:p>
        </p:txBody>
      </p:sp>
      <p:sp>
        <p:nvSpPr>
          <p:cNvPr id="1560" name="Google Shape;1560;p160"/>
          <p:cNvSpPr/>
          <p:nvPr/>
        </p:nvSpPr>
        <p:spPr>
          <a:xfrm rot="10800000">
            <a:off x="381000" y="1066800"/>
            <a:ext cx="609600" cy="685800"/>
          </a:xfrm>
          <a:prstGeom prst="rtTriangl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60"/>
          <p:cNvSpPr/>
          <p:nvPr/>
        </p:nvSpPr>
        <p:spPr>
          <a:xfrm rot="10800000">
            <a:off x="1066800" y="1905000"/>
            <a:ext cx="457200" cy="685800"/>
          </a:xfrm>
          <a:prstGeom prst="rtTriangl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60"/>
          <p:cNvSpPr/>
          <p:nvPr/>
        </p:nvSpPr>
        <p:spPr>
          <a:xfrm rot="10800000">
            <a:off x="1600200" y="2743200"/>
            <a:ext cx="304800" cy="685800"/>
          </a:xfrm>
          <a:prstGeom prst="rtTriangl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60"/>
          <p:cNvSpPr/>
          <p:nvPr/>
        </p:nvSpPr>
        <p:spPr>
          <a:xfrm rot="10800000">
            <a:off x="1981200" y="3581400"/>
            <a:ext cx="228600" cy="685800"/>
          </a:xfrm>
          <a:prstGeom prst="rtTriangl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60"/>
          <p:cNvSpPr/>
          <p:nvPr/>
        </p:nvSpPr>
        <p:spPr>
          <a:xfrm>
            <a:off x="990600" y="1066800"/>
            <a:ext cx="1752600" cy="685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60"/>
          <p:cNvSpPr/>
          <p:nvPr/>
        </p:nvSpPr>
        <p:spPr>
          <a:xfrm>
            <a:off x="1524000" y="1905000"/>
            <a:ext cx="1219200" cy="685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60"/>
          <p:cNvSpPr/>
          <p:nvPr/>
        </p:nvSpPr>
        <p:spPr>
          <a:xfrm>
            <a:off x="1905000" y="2743200"/>
            <a:ext cx="838200" cy="685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60"/>
          <p:cNvSpPr/>
          <p:nvPr/>
        </p:nvSpPr>
        <p:spPr>
          <a:xfrm>
            <a:off x="2209800" y="3581400"/>
            <a:ext cx="533400" cy="68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60"/>
          <p:cNvSpPr/>
          <p:nvPr/>
        </p:nvSpPr>
        <p:spPr>
          <a:xfrm>
            <a:off x="2895600" y="1066800"/>
            <a:ext cx="228600" cy="32004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61"/>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Social Brain Theory</a:t>
            </a:r>
            <a:endParaRPr/>
          </a:p>
        </p:txBody>
      </p:sp>
      <p:sp>
        <p:nvSpPr>
          <p:cNvPr id="1575" name="Google Shape;1575;p161"/>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a:t>We have big expensive brains! </a:t>
            </a:r>
            <a:endParaRPr/>
          </a:p>
          <a:p>
            <a:pPr indent="0" lvl="0" marL="0" rtl="0" algn="l">
              <a:spcBef>
                <a:spcPts val="640"/>
              </a:spcBef>
              <a:spcAft>
                <a:spcPts val="0"/>
              </a:spcAft>
              <a:buNone/>
            </a:pPr>
            <a:r>
              <a:rPr lang="en-US"/>
              <a:t>Why? We spend a lot of energy modeling the state of other minds. </a:t>
            </a:r>
            <a:endParaRPr/>
          </a:p>
          <a:p>
            <a:pPr indent="-374650" lvl="0" marL="457200" rtl="0" algn="l">
              <a:spcBef>
                <a:spcPts val="640"/>
              </a:spcBef>
              <a:spcAft>
                <a:spcPts val="0"/>
              </a:spcAft>
              <a:buSzPts val="2300"/>
              <a:buChar char="●"/>
            </a:pPr>
            <a:r>
              <a:rPr b="1" lang="en-US" sz="2300"/>
              <a:t>I know</a:t>
            </a:r>
            <a:r>
              <a:rPr lang="en-US" sz="2300"/>
              <a:t> that </a:t>
            </a:r>
            <a:r>
              <a:rPr b="1" lang="en-US" sz="2300"/>
              <a:t>you know</a:t>
            </a:r>
            <a:r>
              <a:rPr lang="en-US" sz="2300"/>
              <a:t> that </a:t>
            </a:r>
            <a:r>
              <a:rPr b="1" lang="en-US" sz="2300"/>
              <a:t>I know</a:t>
            </a:r>
            <a:r>
              <a:rPr lang="en-US" sz="2300"/>
              <a:t>. </a:t>
            </a:r>
            <a:endParaRPr sz="2300"/>
          </a:p>
          <a:p>
            <a:pPr indent="-374650" lvl="0" marL="457200" rtl="0" algn="l">
              <a:spcBef>
                <a:spcPts val="640"/>
              </a:spcBef>
              <a:spcAft>
                <a:spcPts val="0"/>
              </a:spcAft>
              <a:buSzPts val="2300"/>
              <a:buChar char="●"/>
            </a:pPr>
            <a:r>
              <a:rPr lang="en-US" sz="2300"/>
              <a:t>Allows for highly efficient group coordination</a:t>
            </a:r>
            <a:endParaRPr sz="2300"/>
          </a:p>
          <a:p>
            <a:pPr indent="-374650" lvl="0" marL="457200" rtl="0" algn="l">
              <a:spcBef>
                <a:spcPts val="640"/>
              </a:spcBef>
              <a:spcAft>
                <a:spcPts val="0"/>
              </a:spcAft>
              <a:buSzPts val="2300"/>
              <a:buChar char="●"/>
            </a:pPr>
            <a:r>
              <a:rPr lang="en-US" sz="2300"/>
              <a:t>And social learning</a:t>
            </a:r>
            <a:endParaRPr sz="23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62"/>
          <p:cNvSpPr txBox="1"/>
          <p:nvPr>
            <p:ph type="title"/>
          </p:nvPr>
        </p:nvSpPr>
        <p:spPr>
          <a:xfrm>
            <a:off x="457200" y="211455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lang="en-US" sz="6030"/>
              <a:t>Hard limits </a:t>
            </a:r>
            <a:r>
              <a:rPr b="0" lang="en-US" sz="6030"/>
              <a:t>on number and quality of social connection</a:t>
            </a:r>
            <a:endParaRPr b="0" sz="603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pic>
        <p:nvPicPr>
          <p:cNvPr id="1587" name="Google Shape;1587;p163"/>
          <p:cNvPicPr preferRelativeResize="0"/>
          <p:nvPr/>
        </p:nvPicPr>
        <p:blipFill>
          <a:blip r:embed="rId3">
            <a:alphaModFix/>
          </a:blip>
          <a:stretch>
            <a:fillRect/>
          </a:stretch>
        </p:blipFill>
        <p:spPr>
          <a:xfrm>
            <a:off x="1371600" y="171450"/>
            <a:ext cx="6400800" cy="48006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pic>
        <p:nvPicPr>
          <p:cNvPr id="1593" name="Google Shape;1593;p164"/>
          <p:cNvPicPr preferRelativeResize="0"/>
          <p:nvPr/>
        </p:nvPicPr>
        <p:blipFill>
          <a:blip r:embed="rId3">
            <a:alphaModFix/>
          </a:blip>
          <a:stretch>
            <a:fillRect/>
          </a:stretch>
        </p:blipFill>
        <p:spPr>
          <a:xfrm>
            <a:off x="623888" y="509588"/>
            <a:ext cx="7896225" cy="4124325"/>
          </a:xfrm>
          <a:prstGeom prst="rect">
            <a:avLst/>
          </a:prstGeom>
          <a:noFill/>
          <a:ln>
            <a:noFill/>
          </a:ln>
        </p:spPr>
      </p:pic>
      <p:sp>
        <p:nvSpPr>
          <p:cNvPr id="1594" name="Google Shape;1594;p164"/>
          <p:cNvSpPr txBox="1"/>
          <p:nvPr>
            <p:ph type="title"/>
          </p:nvPr>
        </p:nvSpPr>
        <p:spPr>
          <a:xfrm>
            <a:off x="152400" y="2724000"/>
            <a:ext cx="33528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lang="en-US" sz="3230"/>
              <a:t>Sympathy Layer</a:t>
            </a:r>
            <a:endParaRPr b="0" sz="3230"/>
          </a:p>
        </p:txBody>
      </p:sp>
      <p:sp>
        <p:nvSpPr>
          <p:cNvPr id="1595" name="Google Shape;1595;p164"/>
          <p:cNvSpPr txBox="1"/>
          <p:nvPr>
            <p:ph type="title"/>
          </p:nvPr>
        </p:nvSpPr>
        <p:spPr>
          <a:xfrm>
            <a:off x="152400" y="3733800"/>
            <a:ext cx="33528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lang="en-US" sz="3230"/>
              <a:t>Support </a:t>
            </a:r>
            <a:r>
              <a:rPr lang="en-US" sz="3230"/>
              <a:t>Layer</a:t>
            </a:r>
            <a:endParaRPr b="0" sz="323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65"/>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Loneliness is an empty graph</a:t>
            </a:r>
            <a:endParaRPr/>
          </a:p>
        </p:txBody>
      </p:sp>
      <p:pic>
        <p:nvPicPr>
          <p:cNvPr id="1602" name="Google Shape;1602;p165"/>
          <p:cNvPicPr preferRelativeResize="0"/>
          <p:nvPr/>
        </p:nvPicPr>
        <p:blipFill>
          <a:blip r:embed="rId3">
            <a:alphaModFix/>
          </a:blip>
          <a:stretch>
            <a:fillRect/>
          </a:stretch>
        </p:blipFill>
        <p:spPr>
          <a:xfrm>
            <a:off x="956000" y="1249800"/>
            <a:ext cx="7067675" cy="37437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07" name="Shape 1607"/>
        <p:cNvGrpSpPr/>
        <p:nvPr/>
      </p:nvGrpSpPr>
      <p:grpSpPr>
        <a:xfrm>
          <a:off x="0" y="0"/>
          <a:ext cx="0" cy="0"/>
          <a:chOff x="0" y="0"/>
          <a:chExt cx="0" cy="0"/>
        </a:xfrm>
      </p:grpSpPr>
      <p:sp>
        <p:nvSpPr>
          <p:cNvPr id="1608" name="Google Shape;1608;p166"/>
          <p:cNvSpPr txBox="1"/>
          <p:nvPr>
            <p:ph type="title"/>
          </p:nvPr>
        </p:nvSpPr>
        <p:spPr>
          <a:xfrm>
            <a:off x="1600200" y="609600"/>
            <a:ext cx="7772400" cy="4572000"/>
          </a:xfrm>
          <a:prstGeom prst="rect">
            <a:avLst/>
          </a:prstGeom>
          <a:noFill/>
          <a:ln>
            <a:noFill/>
          </a:ln>
        </p:spPr>
        <p:txBody>
          <a:bodyPr anchorCtr="0" anchor="t" bIns="45700" lIns="91425" spcFirstLastPara="1" rIns="91425" wrap="square" tIns="45700">
            <a:noAutofit/>
          </a:bodyPr>
          <a:lstStyle/>
          <a:p>
            <a:pPr indent="0" lvl="0" marL="0" rtl="0" algn="l">
              <a:spcBef>
                <a:spcPts val="640"/>
              </a:spcBef>
              <a:spcAft>
                <a:spcPts val="0"/>
              </a:spcAft>
              <a:buNone/>
            </a:pPr>
            <a:r>
              <a:rPr lang="en-US" sz="3600">
                <a:solidFill>
                  <a:srgbClr val="FFFFFF"/>
                </a:solidFill>
              </a:rPr>
              <a:t>Flood of low quality connections</a:t>
            </a:r>
            <a:endParaRPr sz="3600">
              <a:solidFill>
                <a:srgbClr val="FFFFFF"/>
              </a:solidFill>
            </a:endParaRPr>
          </a:p>
          <a:p>
            <a:pPr indent="0" lvl="0" marL="0" rtl="0" algn="l">
              <a:spcBef>
                <a:spcPts val="0"/>
              </a:spcBef>
              <a:spcAft>
                <a:spcPts val="0"/>
              </a:spcAft>
              <a:buNone/>
            </a:pPr>
            <a:r>
              <a:rPr b="0" lang="en-US" sz="3000">
                <a:solidFill>
                  <a:srgbClr val="FF0000"/>
                </a:solidFill>
              </a:rPr>
              <a:t>Social media (following, liking) </a:t>
            </a:r>
            <a:endParaRPr b="0" sz="3000">
              <a:solidFill>
                <a:srgbClr val="FF0000"/>
              </a:solidFill>
            </a:endParaRPr>
          </a:p>
          <a:p>
            <a:pPr indent="0" lvl="0" marL="0" rtl="0" algn="l">
              <a:spcBef>
                <a:spcPts val="0"/>
              </a:spcBef>
              <a:spcAft>
                <a:spcPts val="0"/>
              </a:spcAft>
              <a:buNone/>
            </a:pPr>
            <a:r>
              <a:rPr b="0" lang="en-US" sz="3000">
                <a:solidFill>
                  <a:srgbClr val="FF0000"/>
                </a:solidFill>
              </a:rPr>
              <a:t>Parasocial relationships (Rachel on Friends)</a:t>
            </a:r>
            <a:endParaRPr b="0" sz="3000">
              <a:solidFill>
                <a:srgbClr val="FF0000"/>
              </a:solidFill>
            </a:endParaRPr>
          </a:p>
          <a:p>
            <a:pPr indent="0" lvl="0" marL="0" rtl="0" algn="l">
              <a:spcBef>
                <a:spcPts val="0"/>
              </a:spcBef>
              <a:spcAft>
                <a:spcPts val="0"/>
              </a:spcAft>
              <a:buNone/>
            </a:pPr>
            <a:r>
              <a:rPr b="0" lang="en-US" sz="3000">
                <a:solidFill>
                  <a:srgbClr val="FF0000"/>
                </a:solidFill>
              </a:rPr>
              <a:t>Characterful products (Mr. Clean) </a:t>
            </a:r>
            <a:endParaRPr b="0" sz="3000">
              <a:solidFill>
                <a:srgbClr val="FF0000"/>
              </a:solidFill>
            </a:endParaRPr>
          </a:p>
          <a:p>
            <a:pPr indent="0" lvl="0" marL="0" rtl="0" algn="l">
              <a:spcBef>
                <a:spcPts val="0"/>
              </a:spcBef>
              <a:spcAft>
                <a:spcPts val="0"/>
              </a:spcAft>
              <a:buNone/>
            </a:pPr>
            <a:r>
              <a:t/>
            </a:r>
            <a:endParaRPr b="0" sz="3000">
              <a:solidFill>
                <a:srgbClr val="FF0000"/>
              </a:solidFill>
            </a:endParaRPr>
          </a:p>
          <a:p>
            <a:pPr indent="0" lvl="0" marL="0" rtl="0" algn="l">
              <a:spcBef>
                <a:spcPts val="0"/>
              </a:spcBef>
              <a:spcAft>
                <a:spcPts val="0"/>
              </a:spcAft>
              <a:buNone/>
            </a:pPr>
            <a:r>
              <a:rPr b="0" lang="en-US" sz="3000">
                <a:solidFill>
                  <a:schemeClr val="lt1"/>
                </a:solidFill>
              </a:rPr>
              <a:t>Overtures are not reciprocated meaningfully</a:t>
            </a:r>
            <a:endParaRPr b="0" sz="3000">
              <a:solidFill>
                <a:schemeClr val="lt1"/>
              </a:solidFill>
            </a:endParaRPr>
          </a:p>
          <a:p>
            <a:pPr indent="0" lvl="0" marL="0" rtl="0" algn="l">
              <a:spcBef>
                <a:spcPts val="0"/>
              </a:spcBef>
              <a:spcAft>
                <a:spcPts val="0"/>
              </a:spcAft>
              <a:buNone/>
            </a:pPr>
            <a:r>
              <a:rPr b="0" lang="en-US" sz="3000">
                <a:solidFill>
                  <a:schemeClr val="lt1"/>
                </a:solidFill>
              </a:rPr>
              <a:t>Ultimately </a:t>
            </a:r>
            <a:r>
              <a:rPr lang="en-US" sz="3000">
                <a:solidFill>
                  <a:schemeClr val="lt1"/>
                </a:solidFill>
              </a:rPr>
              <a:t>parasitic </a:t>
            </a:r>
            <a:r>
              <a:rPr b="0" lang="en-US" sz="3000">
                <a:solidFill>
                  <a:schemeClr val="lt1"/>
                </a:solidFill>
              </a:rPr>
              <a:t>social energy drains</a:t>
            </a:r>
            <a:endParaRPr b="0" sz="3000">
              <a:solidFill>
                <a:schemeClr val="lt1"/>
              </a:solidFill>
            </a:endParaRPr>
          </a:p>
        </p:txBody>
      </p:sp>
      <p:pic>
        <p:nvPicPr>
          <p:cNvPr id="1609" name="Google Shape;1609;p166"/>
          <p:cNvPicPr preferRelativeResize="0"/>
          <p:nvPr/>
        </p:nvPicPr>
        <p:blipFill>
          <a:blip r:embed="rId3">
            <a:alphaModFix/>
          </a:blip>
          <a:stretch>
            <a:fillRect/>
          </a:stretch>
        </p:blipFill>
        <p:spPr>
          <a:xfrm>
            <a:off x="505477" y="457200"/>
            <a:ext cx="866123" cy="99060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67"/>
          <p:cNvSpPr txBox="1"/>
          <p:nvPr>
            <p:ph type="ctrTitle"/>
          </p:nvPr>
        </p:nvSpPr>
        <p:spPr>
          <a:xfrm>
            <a:off x="685800" y="1597819"/>
            <a:ext cx="7772400" cy="1102519"/>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5400"/>
              <a:buFont typeface="Calibri"/>
              <a:buNone/>
            </a:pPr>
            <a:r>
              <a:rPr lang="en-US"/>
              <a:t>Conclusion</a:t>
            </a:r>
            <a:endParaRPr/>
          </a:p>
        </p:txBody>
      </p:sp>
      <p:sp>
        <p:nvSpPr>
          <p:cNvPr id="1615" name="Google Shape;1615;p167"/>
          <p:cNvSpPr txBox="1"/>
          <p:nvPr>
            <p:ph idx="1" type="subTitle"/>
          </p:nvPr>
        </p:nvSpPr>
        <p:spPr>
          <a:xfrm>
            <a:off x="1143000" y="2914650"/>
            <a:ext cx="7010400" cy="13144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200"/>
              <a:buFont typeface="Arial"/>
              <a:buNone/>
            </a:pPr>
            <a:r>
              <a:rPr b="0" i="0" lang="en-US" sz="3200" u="none" cap="none" strike="noStrike">
                <a:solidFill>
                  <a:schemeClr val="lt1"/>
                </a:solidFill>
                <a:latin typeface="Calibri"/>
                <a:ea typeface="Calibri"/>
                <a:cs typeface="Calibri"/>
                <a:sym typeface="Calibri"/>
              </a:rPr>
              <a:t>Design for friendship formation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457200" y="211455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So...h</a:t>
            </a:r>
            <a:r>
              <a:rPr lang="en-US"/>
              <a:t>ow can online games </a:t>
            </a:r>
            <a:r>
              <a:rPr lang="en-US"/>
              <a:t>create</a:t>
            </a:r>
            <a:r>
              <a:rPr lang="en-US" sz="6000"/>
              <a:t> meaningful friendships?</a:t>
            </a:r>
            <a:endParaRPr sz="60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graphicFrame>
        <p:nvGraphicFramePr>
          <p:cNvPr id="1621" name="Google Shape;1621;p168"/>
          <p:cNvGraphicFramePr/>
          <p:nvPr/>
        </p:nvGraphicFramePr>
        <p:xfrm>
          <a:off x="76250" y="420075"/>
          <a:ext cx="3000000" cy="3000000"/>
        </p:xfrm>
        <a:graphic>
          <a:graphicData uri="http://schemas.openxmlformats.org/drawingml/2006/table">
            <a:tbl>
              <a:tblPr>
                <a:noFill/>
                <a:tableStyleId>{0AB41696-6854-4C37-B8D7-B36A7FB67288}</a:tableStyleId>
              </a:tblPr>
              <a:tblGrid>
                <a:gridCol w="2275150"/>
                <a:gridCol w="1660575"/>
                <a:gridCol w="1660575"/>
                <a:gridCol w="1660575"/>
                <a:gridCol w="1660575"/>
              </a:tblGrid>
              <a:tr h="830950">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2000"/>
                        <a:t>Proximity</a:t>
                      </a:r>
                      <a:endParaRPr b="1" sz="2000"/>
                    </a:p>
                  </a:txBody>
                  <a:tcPr marT="91425" marB="91425" marR="91425" marL="91425" anchor="b">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2000"/>
                        <a:t>Similarity</a:t>
                      </a:r>
                      <a:endParaRPr b="1" sz="2000"/>
                    </a:p>
                  </a:txBody>
                  <a:tcPr marT="91425" marB="91425" marR="91425" marL="91425" anchor="b">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2000"/>
                        <a:t>Reciprocity</a:t>
                      </a:r>
                      <a:endParaRPr b="1" sz="2000"/>
                    </a:p>
                  </a:txBody>
                  <a:tcPr marT="91425" marB="91425" marR="91425" marL="91425" anchor="b">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2000"/>
                        <a:t>Disclosure</a:t>
                      </a:r>
                      <a:endParaRPr b="1" sz="2000"/>
                    </a:p>
                  </a:txBody>
                  <a:tcPr marT="91425" marB="91425" marR="91425" marL="91425" anchor="b">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604175">
                <a:tc>
                  <a:txBody>
                    <a:bodyPr/>
                    <a:lstStyle/>
                    <a:p>
                      <a:pPr indent="0" lvl="0" marL="0" rtl="0" algn="r">
                        <a:spcBef>
                          <a:spcPts val="0"/>
                        </a:spcBef>
                        <a:spcAft>
                          <a:spcPts val="0"/>
                        </a:spcAft>
                        <a:buNone/>
                      </a:pPr>
                      <a:r>
                        <a:rPr b="1" lang="en-US" sz="2400"/>
                        <a:t>Solitary play</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3F3F3"/>
                    </a:solidFill>
                  </a:tcPr>
                </a:tc>
              </a:tr>
              <a:tr h="604175">
                <a:tc>
                  <a:txBody>
                    <a:bodyPr/>
                    <a:lstStyle/>
                    <a:p>
                      <a:pPr indent="0" lvl="0" marL="0" rtl="0" algn="r">
                        <a:spcBef>
                          <a:spcPts val="0"/>
                        </a:spcBef>
                        <a:spcAft>
                          <a:spcPts val="0"/>
                        </a:spcAft>
                        <a:buNone/>
                      </a:pPr>
                      <a:r>
                        <a:rPr b="1" lang="en-US" sz="2400"/>
                        <a:t>Parallel play</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6B8AF"/>
                    </a:solidFill>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FEFEF"/>
                    </a:solidFill>
                  </a:tcPr>
                </a:tc>
              </a:tr>
              <a:tr h="604175">
                <a:tc>
                  <a:txBody>
                    <a:bodyPr/>
                    <a:lstStyle/>
                    <a:p>
                      <a:pPr indent="0" lvl="0" marL="0" rtl="0" algn="r">
                        <a:spcBef>
                          <a:spcPts val="0"/>
                        </a:spcBef>
                        <a:spcAft>
                          <a:spcPts val="0"/>
                        </a:spcAft>
                        <a:buNone/>
                      </a:pPr>
                      <a:r>
                        <a:rPr b="1" lang="en-US" sz="2400"/>
                        <a:t>Ambient Coop</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6B8AF"/>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FEFEF"/>
                    </a:solidFill>
                  </a:tcPr>
                </a:tc>
              </a:tr>
              <a:tr h="604175">
                <a:tc>
                  <a:txBody>
                    <a:bodyPr/>
                    <a:lstStyle/>
                    <a:p>
                      <a:pPr indent="0" lvl="0" marL="0" rtl="0" algn="r">
                        <a:spcBef>
                          <a:spcPts val="0"/>
                        </a:spcBef>
                        <a:spcAft>
                          <a:spcPts val="0"/>
                        </a:spcAft>
                        <a:buNone/>
                      </a:pPr>
                      <a:r>
                        <a:rPr b="1" lang="en-US" sz="2400"/>
                        <a:t>Soft Coop</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06666"/>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6B8AF"/>
                    </a:solidFill>
                  </a:tcPr>
                </a:tc>
              </a:tr>
              <a:tr h="604175">
                <a:tc>
                  <a:txBody>
                    <a:bodyPr/>
                    <a:lstStyle/>
                    <a:p>
                      <a:pPr indent="0" lvl="0" marL="0" rtl="0" algn="r">
                        <a:spcBef>
                          <a:spcPts val="0"/>
                        </a:spcBef>
                        <a:spcAft>
                          <a:spcPts val="0"/>
                        </a:spcAft>
                        <a:buNone/>
                      </a:pPr>
                      <a:r>
                        <a:rPr b="1" lang="en-US" sz="2400"/>
                        <a:t>Hard Coop</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DD7E6B"/>
                    </a:solidFill>
                  </a:tcPr>
                </a:tc>
              </a:tr>
              <a:tr h="604175">
                <a:tc>
                  <a:txBody>
                    <a:bodyPr/>
                    <a:lstStyle/>
                    <a:p>
                      <a:pPr indent="0" lvl="0" marL="0" rtl="0" algn="r">
                        <a:spcBef>
                          <a:spcPts val="0"/>
                        </a:spcBef>
                        <a:spcAft>
                          <a:spcPts val="0"/>
                        </a:spcAft>
                        <a:buNone/>
                      </a:pPr>
                      <a:r>
                        <a:rPr b="1" lang="en-US" sz="2400"/>
                        <a:t>Friends</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marR="0" rtl="0" algn="l">
                        <a:lnSpc>
                          <a:spcPct val="100000"/>
                        </a:lnSpc>
                        <a:spcBef>
                          <a:spcPts val="0"/>
                        </a:spcBef>
                        <a:spcAft>
                          <a:spcPts val="0"/>
                        </a:spcAft>
                        <a:buNone/>
                      </a:pPr>
                      <a:r>
                        <a:t/>
                      </a:r>
                      <a:endParaRPr b="1" sz="2400"/>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r>
            </a:tbl>
          </a:graphicData>
        </a:graphic>
      </p:graphicFrame>
      <p:sp>
        <p:nvSpPr>
          <p:cNvPr id="1622" name="Google Shape;1622;p168"/>
          <p:cNvSpPr/>
          <p:nvPr/>
        </p:nvSpPr>
        <p:spPr>
          <a:xfrm>
            <a:off x="8018638" y="4396644"/>
            <a:ext cx="305100" cy="3153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68"/>
          <p:cNvSpPr/>
          <p:nvPr/>
        </p:nvSpPr>
        <p:spPr>
          <a:xfrm>
            <a:off x="2971800" y="1343025"/>
            <a:ext cx="419100" cy="419100"/>
          </a:xfrm>
          <a:prstGeom prst="mathMultiply">
            <a:avLst>
              <a:gd fmla="val 23520" name="adj1"/>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28" name="Shape 1628"/>
        <p:cNvGrpSpPr/>
        <p:nvPr/>
      </p:nvGrpSpPr>
      <p:grpSpPr>
        <a:xfrm>
          <a:off x="0" y="0"/>
          <a:ext cx="0" cy="0"/>
          <a:chOff x="0" y="0"/>
          <a:chExt cx="0" cy="0"/>
        </a:xfrm>
      </p:grpSpPr>
      <p:sp>
        <p:nvSpPr>
          <p:cNvPr id="1629" name="Google Shape;1629;p169"/>
          <p:cNvSpPr txBox="1"/>
          <p:nvPr>
            <p:ph type="title"/>
          </p:nvPr>
        </p:nvSpPr>
        <p:spPr>
          <a:xfrm>
            <a:off x="609600" y="3505200"/>
            <a:ext cx="80772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4400"/>
              <a:buFont typeface="Calibri"/>
              <a:buNone/>
            </a:pPr>
            <a:r>
              <a:rPr b="0" lang="en-US" sz="2400">
                <a:solidFill>
                  <a:srgbClr val="FFFFFF"/>
                </a:solidFill>
              </a:rPr>
              <a:t>Anti-Pattern</a:t>
            </a:r>
            <a:endParaRPr b="0" sz="2400">
              <a:solidFill>
                <a:srgbClr val="FFFFFF"/>
              </a:solidFill>
            </a:endParaRPr>
          </a:p>
          <a:p>
            <a:pPr indent="0" lvl="0" marL="0" rtl="0" algn="l">
              <a:spcBef>
                <a:spcPts val="0"/>
              </a:spcBef>
              <a:spcAft>
                <a:spcPts val="0"/>
              </a:spcAft>
              <a:buClr>
                <a:srgbClr val="C00000"/>
              </a:buClr>
              <a:buSzPts val="4400"/>
              <a:buFont typeface="Calibri"/>
              <a:buNone/>
            </a:pPr>
            <a:r>
              <a:rPr lang="en-US" sz="3600">
                <a:solidFill>
                  <a:srgbClr val="FFFFFF"/>
                </a:solidFill>
              </a:rPr>
              <a:t>Retrofitting a social architecture is hard</a:t>
            </a:r>
            <a:endParaRPr>
              <a:solidFill>
                <a:srgbClr val="FFFFFF"/>
              </a:solidFill>
            </a:endParaRPr>
          </a:p>
        </p:txBody>
      </p:sp>
      <p:pic>
        <p:nvPicPr>
          <p:cNvPr id="1630" name="Google Shape;1630;p169"/>
          <p:cNvPicPr preferRelativeResize="0"/>
          <p:nvPr/>
        </p:nvPicPr>
        <p:blipFill>
          <a:blip r:embed="rId3">
            <a:alphaModFix/>
          </a:blip>
          <a:stretch>
            <a:fillRect/>
          </a:stretch>
        </p:blipFill>
        <p:spPr>
          <a:xfrm>
            <a:off x="6019800" y="-914400"/>
            <a:ext cx="3505198" cy="396240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70"/>
          <p:cNvSpPr txBox="1"/>
          <p:nvPr>
            <p:ph type="title"/>
          </p:nvPr>
        </p:nvSpPr>
        <p:spPr>
          <a:xfrm>
            <a:off x="609600" y="2743200"/>
            <a:ext cx="8077200" cy="192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4400"/>
              <a:buFont typeface="Calibri"/>
              <a:buNone/>
            </a:pPr>
            <a:r>
              <a:rPr b="0" lang="en-US" sz="2400">
                <a:solidFill>
                  <a:srgbClr val="666666"/>
                </a:solidFill>
              </a:rPr>
              <a:t>Key lesson</a:t>
            </a:r>
            <a:endParaRPr b="0" sz="2400">
              <a:solidFill>
                <a:srgbClr val="666666"/>
              </a:solidFill>
            </a:endParaRPr>
          </a:p>
          <a:p>
            <a:pPr indent="0" lvl="0" marL="0" rtl="0" algn="l">
              <a:spcBef>
                <a:spcPts val="0"/>
              </a:spcBef>
              <a:spcAft>
                <a:spcPts val="0"/>
              </a:spcAft>
              <a:buClr>
                <a:srgbClr val="C00000"/>
              </a:buClr>
              <a:buSzPts val="4400"/>
              <a:buFont typeface="Calibri"/>
              <a:buNone/>
            </a:pPr>
            <a:r>
              <a:rPr lang="en-US" sz="3600"/>
              <a:t>Design friendship leveling in </a:t>
            </a:r>
            <a:endParaRPr sz="3600"/>
          </a:p>
          <a:p>
            <a:pPr indent="0" lvl="0" marL="0" rtl="0" algn="l">
              <a:spcBef>
                <a:spcPts val="0"/>
              </a:spcBef>
              <a:spcAft>
                <a:spcPts val="0"/>
              </a:spcAft>
              <a:buClr>
                <a:srgbClr val="C00000"/>
              </a:buClr>
              <a:buSzPts val="4400"/>
              <a:buFont typeface="Calibri"/>
              <a:buNone/>
            </a:pPr>
            <a:r>
              <a:rPr lang="en-US" sz="3600"/>
              <a:t>from the start. Make it a design pillar.</a:t>
            </a:r>
            <a:endParaRPr/>
          </a:p>
        </p:txBody>
      </p:sp>
      <p:pic>
        <p:nvPicPr>
          <p:cNvPr id="1637" name="Google Shape;1637;p170"/>
          <p:cNvPicPr preferRelativeResize="0"/>
          <p:nvPr/>
        </p:nvPicPr>
        <p:blipFill>
          <a:blip r:embed="rId3">
            <a:alphaModFix/>
          </a:blip>
          <a:stretch>
            <a:fillRect/>
          </a:stretch>
        </p:blipFill>
        <p:spPr>
          <a:xfrm>
            <a:off x="5943600" y="-1143000"/>
            <a:ext cx="4267200" cy="426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71"/>
          <p:cNvSpPr txBox="1"/>
          <p:nvPr>
            <p:ph type="title"/>
          </p:nvPr>
        </p:nvSpPr>
        <p:spPr>
          <a:xfrm>
            <a:off x="609600" y="457200"/>
            <a:ext cx="8077200" cy="426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4400"/>
              <a:buFont typeface="Calibri"/>
              <a:buNone/>
            </a:pPr>
            <a:r>
              <a:rPr b="0" lang="en-US" sz="2400">
                <a:solidFill>
                  <a:srgbClr val="666666"/>
                </a:solidFill>
              </a:rPr>
              <a:t>More info</a:t>
            </a:r>
            <a:endParaRPr b="0" sz="2400">
              <a:solidFill>
                <a:srgbClr val="666666"/>
              </a:solidFill>
            </a:endParaRPr>
          </a:p>
          <a:p>
            <a:pPr indent="0" lvl="0" marL="0" rtl="0" algn="l">
              <a:spcBef>
                <a:spcPts val="0"/>
              </a:spcBef>
              <a:spcAft>
                <a:spcPts val="0"/>
              </a:spcAft>
              <a:buClr>
                <a:srgbClr val="C00000"/>
              </a:buClr>
              <a:buSzPts val="4400"/>
              <a:buFont typeface="Calibri"/>
              <a:buNone/>
            </a:pPr>
            <a:r>
              <a:rPr lang="en-US" sz="3000"/>
              <a:t>Game Design Patterns for Building Friendships</a:t>
            </a:r>
            <a:endParaRPr sz="3000"/>
          </a:p>
          <a:p>
            <a:pPr indent="0" lvl="0" marL="0" rtl="0" algn="l">
              <a:spcBef>
                <a:spcPts val="0"/>
              </a:spcBef>
              <a:spcAft>
                <a:spcPts val="0"/>
              </a:spcAft>
              <a:buClr>
                <a:srgbClr val="C00000"/>
              </a:buClr>
              <a:buSzPts val="4400"/>
              <a:buFont typeface="Calibri"/>
              <a:buNone/>
            </a:pPr>
            <a:r>
              <a:rPr lang="en-US" sz="1800" u="sng">
                <a:solidFill>
                  <a:schemeClr val="hlink"/>
                </a:solidFill>
                <a:hlinkClick r:id="rId3"/>
              </a:rPr>
              <a:t>https://www.projecthorseshoe.com/reports/featured/ph16r4.htm</a:t>
            </a:r>
            <a:r>
              <a:rPr lang="en-US" sz="1800"/>
              <a:t> </a:t>
            </a:r>
            <a:endParaRPr b="0" sz="1800"/>
          </a:p>
          <a:p>
            <a:pPr indent="0" lvl="0" marL="0" rtl="0" algn="l">
              <a:lnSpc>
                <a:spcPct val="115000"/>
              </a:lnSpc>
              <a:spcBef>
                <a:spcPts val="0"/>
              </a:spcBef>
              <a:spcAft>
                <a:spcPts val="0"/>
              </a:spcAft>
              <a:buClr>
                <a:srgbClr val="000000"/>
              </a:buClr>
              <a:buSzPts val="1100"/>
              <a:buFont typeface="Arial"/>
              <a:buNone/>
            </a:pPr>
            <a:r>
              <a:t/>
            </a:r>
            <a:endParaRPr b="0" sz="1800"/>
          </a:p>
          <a:p>
            <a:pPr indent="0" lvl="0" marL="0" rtl="0" algn="l">
              <a:spcBef>
                <a:spcPts val="0"/>
              </a:spcBef>
              <a:spcAft>
                <a:spcPts val="0"/>
              </a:spcAft>
              <a:buClr>
                <a:srgbClr val="C00000"/>
              </a:buClr>
              <a:buSzPts val="4400"/>
              <a:buFont typeface="Calibri"/>
              <a:buNone/>
            </a:pPr>
            <a:r>
              <a:rPr lang="en-US" sz="3000"/>
              <a:t>Trust Spectrum</a:t>
            </a:r>
            <a:endParaRPr sz="3600"/>
          </a:p>
          <a:p>
            <a:pPr indent="0" lvl="0" marL="0" marR="0" rtl="0" algn="l">
              <a:lnSpc>
                <a:spcPct val="100000"/>
              </a:lnSpc>
              <a:spcBef>
                <a:spcPts val="0"/>
              </a:spcBef>
              <a:spcAft>
                <a:spcPts val="0"/>
              </a:spcAft>
              <a:buClr>
                <a:srgbClr val="C00000"/>
              </a:buClr>
              <a:buSzPts val="4400"/>
              <a:buFont typeface="Calibri"/>
              <a:buNone/>
            </a:pPr>
            <a:r>
              <a:rPr lang="en-US" sz="1800" u="sng">
                <a:solidFill>
                  <a:schemeClr val="hlink"/>
                </a:solidFill>
              </a:rPr>
              <a:t>https://www.raphkoster.com/2018/03/16/the-trust-spectrum/</a:t>
            </a:r>
            <a:endParaRPr sz="1800" u="sng">
              <a:solidFill>
                <a:schemeClr val="hlink"/>
              </a:solidFill>
            </a:endParaRPr>
          </a:p>
          <a:p>
            <a:pPr indent="0" lvl="0" marL="0" rtl="0" algn="l">
              <a:lnSpc>
                <a:spcPct val="115000"/>
              </a:lnSpc>
              <a:spcBef>
                <a:spcPts val="0"/>
              </a:spcBef>
              <a:spcAft>
                <a:spcPts val="0"/>
              </a:spcAft>
              <a:buClr>
                <a:schemeClr val="dk1"/>
              </a:buClr>
              <a:buSzPts val="1100"/>
              <a:buFont typeface="Arial"/>
              <a:buNone/>
            </a:pPr>
            <a:r>
              <a:rPr b="0" lang="en-US" sz="1800"/>
              <a:t>2-year google project on trust formation using games</a:t>
            </a:r>
            <a:endParaRPr b="0" sz="1800"/>
          </a:p>
          <a:p>
            <a:pPr indent="0" lvl="0" marL="0" marR="0" rtl="0" algn="l">
              <a:lnSpc>
                <a:spcPct val="115000"/>
              </a:lnSpc>
              <a:spcBef>
                <a:spcPts val="0"/>
              </a:spcBef>
              <a:spcAft>
                <a:spcPts val="0"/>
              </a:spcAft>
              <a:buClr>
                <a:srgbClr val="000000"/>
              </a:buClr>
              <a:buSzPts val="1100"/>
              <a:buFont typeface="Arial"/>
              <a:buNone/>
            </a:pPr>
            <a:r>
              <a:t/>
            </a:r>
            <a:endParaRPr b="0" sz="1800"/>
          </a:p>
          <a:p>
            <a:pPr indent="0" lvl="0" marL="0" rtl="0" algn="l">
              <a:spcBef>
                <a:spcPts val="0"/>
              </a:spcBef>
              <a:spcAft>
                <a:spcPts val="0"/>
              </a:spcAft>
              <a:buClr>
                <a:srgbClr val="C00000"/>
              </a:buClr>
              <a:buSzPts val="4400"/>
              <a:buFont typeface="Calibri"/>
              <a:buNone/>
            </a:pPr>
            <a:r>
              <a:rPr lang="en-US" sz="3000"/>
              <a:t>Human-scale Social Systems Design</a:t>
            </a:r>
            <a:endParaRPr sz="3000"/>
          </a:p>
          <a:p>
            <a:pPr indent="0" lvl="0" marL="0" rtl="0" algn="l">
              <a:spcBef>
                <a:spcPts val="0"/>
              </a:spcBef>
              <a:spcAft>
                <a:spcPts val="0"/>
              </a:spcAft>
              <a:buClr>
                <a:srgbClr val="C00000"/>
              </a:buClr>
              <a:buSzPts val="4400"/>
              <a:buFont typeface="Calibri"/>
              <a:buNone/>
            </a:pPr>
            <a:r>
              <a:rPr lang="en-US" sz="1800" u="sng">
                <a:solidFill>
                  <a:schemeClr val="hlink"/>
                </a:solidFill>
                <a:hlinkClick r:id="rId4"/>
              </a:rPr>
              <a:t>https://www.projecthorseshoe.com/reports/featured/ph18r8.htm</a:t>
            </a:r>
            <a:r>
              <a:rPr lang="en-US" sz="1800"/>
              <a:t> </a:t>
            </a:r>
            <a:endParaRPr sz="24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5200C"/>
        </a:solidFill>
      </p:bgPr>
    </p:bg>
    <p:spTree>
      <p:nvGrpSpPr>
        <p:cNvPr id="1647" name="Shape 1647"/>
        <p:cNvGrpSpPr/>
        <p:nvPr/>
      </p:nvGrpSpPr>
      <p:grpSpPr>
        <a:xfrm>
          <a:off x="0" y="0"/>
          <a:ext cx="0" cy="0"/>
          <a:chOff x="0" y="0"/>
          <a:chExt cx="0" cy="0"/>
        </a:xfrm>
      </p:grpSpPr>
      <p:sp>
        <p:nvSpPr>
          <p:cNvPr id="1648" name="Google Shape;1648;p172"/>
          <p:cNvSpPr txBox="1"/>
          <p:nvPr>
            <p:ph type="title"/>
          </p:nvPr>
        </p:nvSpPr>
        <p:spPr>
          <a:xfrm>
            <a:off x="457200" y="205979"/>
            <a:ext cx="8229600" cy="85725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00B050"/>
              </a:buClr>
              <a:buSzPts val="4400"/>
              <a:buFont typeface="Calibri"/>
              <a:buNone/>
            </a:pPr>
            <a:r>
              <a:rPr b="1" i="0" lang="en-US" sz="4400" u="none" cap="none" strike="noStrike">
                <a:solidFill>
                  <a:srgbClr val="FFFFFF"/>
                </a:solidFill>
                <a:latin typeface="Calibri"/>
                <a:ea typeface="Calibri"/>
                <a:cs typeface="Calibri"/>
                <a:sym typeface="Calibri"/>
              </a:rPr>
              <a:t>Questions?</a:t>
            </a:r>
            <a:endParaRPr>
              <a:solidFill>
                <a:srgbClr val="FFFFFF"/>
              </a:solidFill>
            </a:endParaRPr>
          </a:p>
        </p:txBody>
      </p:sp>
      <p:sp>
        <p:nvSpPr>
          <p:cNvPr id="1649" name="Google Shape;1649;p172"/>
          <p:cNvSpPr txBox="1"/>
          <p:nvPr>
            <p:ph idx="1" type="body"/>
          </p:nvPr>
        </p:nvSpPr>
        <p:spPr>
          <a:xfrm>
            <a:off x="457200" y="1200151"/>
            <a:ext cx="8229600" cy="3394472"/>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dk1"/>
              </a:buClr>
              <a:buSzPts val="3200"/>
              <a:buFont typeface="Arial"/>
              <a:buNone/>
            </a:pPr>
            <a:r>
              <a:rPr b="1" lang="en-US">
                <a:solidFill>
                  <a:srgbClr val="FFD966"/>
                </a:solidFill>
              </a:rPr>
              <a:t>Daniel Cook</a:t>
            </a:r>
            <a:endParaRPr b="1">
              <a:solidFill>
                <a:srgbClr val="FFD966"/>
              </a:solidFill>
            </a:endParaRPr>
          </a:p>
          <a:p>
            <a:pPr indent="0" lvl="0" marL="0" marR="0" rtl="0" algn="ctr">
              <a:lnSpc>
                <a:spcPct val="115000"/>
              </a:lnSpc>
              <a:spcBef>
                <a:spcPts val="0"/>
              </a:spcBef>
              <a:spcAft>
                <a:spcPts val="0"/>
              </a:spcAft>
              <a:buClr>
                <a:schemeClr val="dk1"/>
              </a:buClr>
              <a:buSzPts val="3200"/>
              <a:buFont typeface="Arial"/>
              <a:buNone/>
            </a:pPr>
            <a:r>
              <a:rPr lang="en-US">
                <a:solidFill>
                  <a:srgbClr val="FFFFFF"/>
                </a:solidFill>
              </a:rPr>
              <a:t>t</a:t>
            </a:r>
            <a:r>
              <a:rPr lang="en-US">
                <a:solidFill>
                  <a:srgbClr val="FFFFFF"/>
                </a:solidFill>
              </a:rPr>
              <a:t>witter: </a:t>
            </a:r>
            <a:r>
              <a:rPr b="1" lang="en-US">
                <a:solidFill>
                  <a:srgbClr val="FFD966"/>
                </a:solidFill>
              </a:rPr>
              <a:t>@danctheduck</a:t>
            </a:r>
            <a:endParaRPr b="1">
              <a:solidFill>
                <a:srgbClr val="FFD966"/>
              </a:solidFill>
            </a:endParaRPr>
          </a:p>
          <a:p>
            <a:pPr indent="0" lvl="0" marL="0" marR="0" rtl="0" algn="ctr">
              <a:lnSpc>
                <a:spcPct val="115000"/>
              </a:lnSpc>
              <a:spcBef>
                <a:spcPts val="0"/>
              </a:spcBef>
              <a:spcAft>
                <a:spcPts val="0"/>
              </a:spcAft>
              <a:buClr>
                <a:schemeClr val="dk1"/>
              </a:buClr>
              <a:buSzPts val="3200"/>
              <a:buFont typeface="Arial"/>
              <a:buNone/>
            </a:pPr>
            <a:r>
              <a:rPr lang="en-US">
                <a:solidFill>
                  <a:srgbClr val="FFFFFF"/>
                </a:solidFill>
              </a:rPr>
              <a:t>d</a:t>
            </a:r>
            <a:r>
              <a:rPr lang="en-US">
                <a:solidFill>
                  <a:srgbClr val="FFFFFF"/>
                </a:solidFill>
              </a:rPr>
              <a:t>esign writing: </a:t>
            </a:r>
            <a:r>
              <a:rPr b="1" lang="en-US">
                <a:solidFill>
                  <a:srgbClr val="FFD966"/>
                </a:solidFill>
              </a:rPr>
              <a:t>lostgarden.com</a:t>
            </a:r>
            <a:endParaRPr b="1">
              <a:solidFill>
                <a:srgbClr val="FFFFFF"/>
              </a:solidFill>
            </a:endParaRPr>
          </a:p>
          <a:p>
            <a:pPr indent="0" lvl="0" marL="0" marR="0" rtl="0" algn="ctr">
              <a:lnSpc>
                <a:spcPct val="115000"/>
              </a:lnSpc>
              <a:spcBef>
                <a:spcPts val="0"/>
              </a:spcBef>
              <a:spcAft>
                <a:spcPts val="0"/>
              </a:spcAft>
              <a:buClr>
                <a:schemeClr val="dk1"/>
              </a:buClr>
              <a:buSzPts val="3200"/>
              <a:buFont typeface="Arial"/>
              <a:buNone/>
            </a:pPr>
            <a:r>
              <a:rPr lang="en-US">
                <a:solidFill>
                  <a:srgbClr val="FFFFFF"/>
                </a:solidFill>
              </a:rPr>
              <a:t>c</a:t>
            </a:r>
            <a:r>
              <a:rPr lang="en-US">
                <a:solidFill>
                  <a:srgbClr val="FFFFFF"/>
                </a:solidFill>
              </a:rPr>
              <a:t>ompany: </a:t>
            </a:r>
            <a:r>
              <a:rPr b="1" lang="en-US">
                <a:solidFill>
                  <a:srgbClr val="FFD966"/>
                </a:solidFill>
              </a:rPr>
              <a:t>spryfox.com</a:t>
            </a:r>
            <a:endParaRPr b="1">
              <a:solidFill>
                <a:srgbClr val="FFD966"/>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7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Do games impact real life?</a:t>
            </a:r>
            <a:endParaRPr/>
          </a:p>
        </p:txBody>
      </p:sp>
      <p:sp>
        <p:nvSpPr>
          <p:cNvPr id="1655" name="Google Shape;1655;p17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0" lvl="0" marL="0" rtl="0" algn="l">
              <a:spcBef>
                <a:spcPts val="640"/>
              </a:spcBef>
              <a:spcAft>
                <a:spcPts val="0"/>
              </a:spcAft>
              <a:buNone/>
            </a:pPr>
            <a:r>
              <a:rPr b="1" lang="en-US"/>
              <a:t>Findings</a:t>
            </a:r>
            <a:r>
              <a:rPr lang="en-US"/>
              <a:t>: Indirectly, yes</a:t>
            </a:r>
            <a:endParaRPr/>
          </a:p>
          <a:p>
            <a:pPr indent="-342900" lvl="0" marL="342900" rtl="0" algn="l">
              <a:spcBef>
                <a:spcPts val="640"/>
              </a:spcBef>
              <a:spcAft>
                <a:spcPts val="0"/>
              </a:spcAft>
              <a:buSzPts val="3200"/>
              <a:buChar char="•"/>
            </a:pPr>
            <a:r>
              <a:rPr lang="en-US"/>
              <a:t>General skills: problem solving, creative thinking</a:t>
            </a:r>
            <a:endParaRPr/>
          </a:p>
          <a:p>
            <a:pPr indent="-342900" lvl="0" marL="342900" rtl="0" algn="l">
              <a:spcBef>
                <a:spcPts val="640"/>
              </a:spcBef>
              <a:spcAft>
                <a:spcPts val="0"/>
              </a:spcAft>
              <a:buSzPts val="3200"/>
              <a:buChar char="•"/>
            </a:pPr>
            <a:r>
              <a:rPr lang="en-US"/>
              <a:t>Educational games: Limited direct transfer</a:t>
            </a:r>
            <a:endParaRPr/>
          </a:p>
          <a:p>
            <a:pPr indent="-342900" lvl="0" marL="342900" rtl="0" algn="l">
              <a:spcBef>
                <a:spcPts val="640"/>
              </a:spcBef>
              <a:spcAft>
                <a:spcPts val="0"/>
              </a:spcAft>
              <a:buSzPts val="3200"/>
              <a:buChar char="•"/>
            </a:pPr>
            <a:r>
              <a:rPr lang="en-US"/>
              <a:t>Game violence: No transfer</a:t>
            </a:r>
            <a:endParaRPr/>
          </a:p>
          <a:p>
            <a:pPr indent="0" lvl="0" marL="0" rtl="0" algn="l">
              <a:spcBef>
                <a:spcPts val="640"/>
              </a:spcBef>
              <a:spcAft>
                <a:spcPts val="0"/>
              </a:spcAft>
              <a:buNone/>
            </a:pPr>
            <a:r>
              <a:rPr b="1" lang="en-US"/>
              <a:t>Exception</a:t>
            </a:r>
            <a:r>
              <a:rPr lang="en-US"/>
              <a:t>: Direct social connections do transfer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74"/>
          <p:cNvSpPr txBox="1"/>
          <p:nvPr>
            <p:ph type="title"/>
          </p:nvPr>
        </p:nvSpPr>
        <p:spPr>
          <a:xfrm>
            <a:off x="457200" y="152400"/>
            <a:ext cx="8229600" cy="124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What friendship transfer </a:t>
            </a:r>
            <a:endParaRPr/>
          </a:p>
          <a:p>
            <a:pPr indent="0" lvl="0" marL="0" marR="0" rtl="0" algn="ctr">
              <a:spcBef>
                <a:spcPts val="0"/>
              </a:spcBef>
              <a:spcAft>
                <a:spcPts val="0"/>
              </a:spcAft>
              <a:buClr>
                <a:srgbClr val="C00000"/>
              </a:buClr>
              <a:buSzPts val="4400"/>
              <a:buFont typeface="Calibri"/>
              <a:buNone/>
            </a:pPr>
            <a:r>
              <a:rPr lang="en-US"/>
              <a:t>to the real world?</a:t>
            </a:r>
            <a:endParaRPr/>
          </a:p>
        </p:txBody>
      </p:sp>
      <p:sp>
        <p:nvSpPr>
          <p:cNvPr id="1661" name="Google Shape;1661;p174"/>
          <p:cNvSpPr txBox="1"/>
          <p:nvPr>
            <p:ph idx="1" type="body"/>
          </p:nvPr>
        </p:nvSpPr>
        <p:spPr>
          <a:xfrm>
            <a:off x="457200" y="1447800"/>
            <a:ext cx="8229600" cy="3394500"/>
          </a:xfrm>
          <a:prstGeom prst="rect">
            <a:avLst/>
          </a:prstGeom>
          <a:noFill/>
          <a:ln>
            <a:noFill/>
          </a:ln>
        </p:spPr>
        <p:txBody>
          <a:bodyPr anchorCtr="0" anchor="t" bIns="45700" lIns="91425" spcFirstLastPara="1" rIns="91425" wrap="square" tIns="45700">
            <a:noAutofit/>
          </a:bodyPr>
          <a:lstStyle/>
          <a:p>
            <a:pPr indent="-292100" lvl="0" marL="342900" rtl="0" algn="l">
              <a:spcBef>
                <a:spcPts val="640"/>
              </a:spcBef>
              <a:spcAft>
                <a:spcPts val="0"/>
              </a:spcAft>
              <a:buSzPts val="2400"/>
              <a:buChar char="•"/>
            </a:pPr>
            <a:r>
              <a:rPr b="1" lang="en-US" sz="2400"/>
              <a:t>Activity-based</a:t>
            </a:r>
            <a:r>
              <a:rPr lang="en-US" sz="2400"/>
              <a:t> friendships transfer poorly out of their context</a:t>
            </a:r>
            <a:endParaRPr sz="2400"/>
          </a:p>
          <a:p>
            <a:pPr indent="-234950" lvl="1" marL="742950" rtl="0" algn="l">
              <a:spcBef>
                <a:spcPts val="560"/>
              </a:spcBef>
              <a:spcAft>
                <a:spcPts val="0"/>
              </a:spcAft>
              <a:buSzPts val="2000"/>
              <a:buChar char="–"/>
            </a:pPr>
            <a:r>
              <a:rPr lang="en-US" sz="2000"/>
              <a:t>Ex: Bowling friends</a:t>
            </a:r>
            <a:endParaRPr sz="2000"/>
          </a:p>
          <a:p>
            <a:pPr indent="-292100" lvl="0" marL="342900" rtl="0" algn="l">
              <a:spcBef>
                <a:spcPts val="640"/>
              </a:spcBef>
              <a:spcAft>
                <a:spcPts val="0"/>
              </a:spcAft>
              <a:buSzPts val="2400"/>
              <a:buChar char="•"/>
            </a:pPr>
            <a:r>
              <a:rPr b="1" lang="en-US" sz="2400"/>
              <a:t>Mateship, Kinship</a:t>
            </a:r>
            <a:r>
              <a:rPr lang="en-US" sz="2400"/>
              <a:t> transfer well</a:t>
            </a:r>
            <a:endParaRPr sz="2400"/>
          </a:p>
          <a:p>
            <a:pPr indent="-292100" lvl="0" marL="342900" rtl="0" algn="l">
              <a:spcBef>
                <a:spcPts val="640"/>
              </a:spcBef>
              <a:spcAft>
                <a:spcPts val="0"/>
              </a:spcAft>
              <a:buSzPts val="2400"/>
              <a:buChar char="•"/>
            </a:pPr>
            <a:r>
              <a:rPr lang="en-US" sz="2400"/>
              <a:t>Deep relationships (support, sympathy) transfer better</a:t>
            </a:r>
            <a:endParaRPr sz="2400"/>
          </a:p>
          <a:p>
            <a:pPr indent="-292100" lvl="0" marL="342900" rtl="0" algn="l">
              <a:spcBef>
                <a:spcPts val="640"/>
              </a:spcBef>
              <a:spcAft>
                <a:spcPts val="0"/>
              </a:spcAft>
              <a:buSzPts val="2400"/>
              <a:buChar char="•"/>
            </a:pPr>
            <a:r>
              <a:rPr lang="en-US" sz="2400"/>
              <a:t>Situations where you can meet </a:t>
            </a:r>
            <a:r>
              <a:rPr b="1" lang="en-US" sz="2400"/>
              <a:t>in person</a:t>
            </a:r>
            <a:r>
              <a:rPr lang="en-US" sz="2400"/>
              <a:t> (see see one another’s gaze!) are more likely to transfer</a:t>
            </a:r>
            <a:endParaRPr sz="2400"/>
          </a:p>
          <a:p>
            <a:pPr indent="-292100" lvl="0" marL="342900" rtl="0" algn="l">
              <a:spcBef>
                <a:spcPts val="640"/>
              </a:spcBef>
              <a:spcAft>
                <a:spcPts val="0"/>
              </a:spcAft>
              <a:buSzPts val="2400"/>
              <a:buChar char="•"/>
            </a:pPr>
            <a:r>
              <a:rPr lang="en-US" sz="2400"/>
              <a:t>If you have to travel more than </a:t>
            </a:r>
            <a:r>
              <a:rPr b="1" lang="en-US" sz="2400"/>
              <a:t>20 minutes</a:t>
            </a:r>
            <a:r>
              <a:rPr lang="en-US" sz="2400"/>
              <a:t> to see a person, that friendship will fade. </a:t>
            </a:r>
            <a:endParaRPr sz="24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17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Self Determination Theory</a:t>
            </a:r>
            <a:endParaRPr/>
          </a:p>
        </p:txBody>
      </p:sp>
      <p:sp>
        <p:nvSpPr>
          <p:cNvPr id="1667" name="Google Shape;1667;p175"/>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0" lvl="0" marL="0" rtl="0" algn="l">
              <a:spcBef>
                <a:spcPts val="640"/>
              </a:spcBef>
              <a:spcAft>
                <a:spcPts val="0"/>
              </a:spcAft>
              <a:buNone/>
            </a:pPr>
            <a:r>
              <a:rPr b="1" lang="en-US"/>
              <a:t>Autonomy</a:t>
            </a:r>
            <a:r>
              <a:rPr lang="en-US"/>
              <a:t> </a:t>
            </a:r>
            <a:endParaRPr/>
          </a:p>
          <a:p>
            <a:pPr indent="-381000" lvl="0" marL="457200" rtl="0" algn="l">
              <a:spcBef>
                <a:spcPts val="640"/>
              </a:spcBef>
              <a:spcAft>
                <a:spcPts val="0"/>
              </a:spcAft>
              <a:buSzPts val="2400"/>
              <a:buChar char="•"/>
            </a:pPr>
            <a:r>
              <a:rPr lang="en-US" sz="2400"/>
              <a:t>You feel you are choosing your path</a:t>
            </a:r>
            <a:endParaRPr sz="2400"/>
          </a:p>
          <a:p>
            <a:pPr indent="0" lvl="0" marL="0" rtl="0" algn="l">
              <a:spcBef>
                <a:spcPts val="640"/>
              </a:spcBef>
              <a:spcAft>
                <a:spcPts val="0"/>
              </a:spcAft>
              <a:buNone/>
            </a:pPr>
            <a:r>
              <a:rPr b="1" lang="en-US"/>
              <a:t>Competence</a:t>
            </a:r>
            <a:r>
              <a:rPr lang="en-US"/>
              <a:t> </a:t>
            </a:r>
            <a:endParaRPr/>
          </a:p>
          <a:p>
            <a:pPr indent="-381000" lvl="0" marL="457200" rtl="0" algn="l">
              <a:spcBef>
                <a:spcPts val="640"/>
              </a:spcBef>
              <a:spcAft>
                <a:spcPts val="0"/>
              </a:spcAft>
              <a:buSzPts val="2400"/>
              <a:buChar char="•"/>
            </a:pPr>
            <a:r>
              <a:rPr lang="en-US" sz="2400"/>
              <a:t>You feel able to pursue your path</a:t>
            </a:r>
            <a:endParaRPr sz="2400"/>
          </a:p>
          <a:p>
            <a:pPr indent="0" lvl="0" marL="0" rtl="0" algn="l">
              <a:spcBef>
                <a:spcPts val="640"/>
              </a:spcBef>
              <a:spcAft>
                <a:spcPts val="0"/>
              </a:spcAft>
              <a:buNone/>
            </a:pPr>
            <a:r>
              <a:rPr b="1" lang="en-US">
                <a:solidFill>
                  <a:srgbClr val="C00000"/>
                </a:solidFill>
              </a:rPr>
              <a:t>Relatedness</a:t>
            </a:r>
            <a:r>
              <a:rPr lang="en-US">
                <a:solidFill>
                  <a:srgbClr val="C00000"/>
                </a:solidFill>
              </a:rPr>
              <a:t> </a:t>
            </a:r>
            <a:endParaRPr>
              <a:solidFill>
                <a:srgbClr val="C00000"/>
              </a:solidFill>
            </a:endParaRPr>
          </a:p>
          <a:p>
            <a:pPr indent="-381000" lvl="0" marL="457200" rtl="0" algn="l">
              <a:spcBef>
                <a:spcPts val="640"/>
              </a:spcBef>
              <a:spcAft>
                <a:spcPts val="0"/>
              </a:spcAft>
              <a:buSzPts val="2400"/>
              <a:buChar char="•"/>
            </a:pPr>
            <a:r>
              <a:rPr lang="en-US" sz="2400"/>
              <a:t>Y</a:t>
            </a:r>
            <a:r>
              <a:rPr lang="en-US" sz="2400"/>
              <a:t>ou feel supported in pursuing our path</a:t>
            </a:r>
            <a:endParaRPr sz="2400"/>
          </a:p>
          <a:p>
            <a:pPr indent="-381000" lvl="0" marL="457200" rtl="0" algn="l">
              <a:spcBef>
                <a:spcPts val="0"/>
              </a:spcBef>
              <a:spcAft>
                <a:spcPts val="0"/>
              </a:spcAft>
              <a:buSzPts val="2400"/>
              <a:buChar char="•"/>
            </a:pPr>
            <a:r>
              <a:rPr lang="en-US" sz="2400"/>
              <a:t>You feel you are supporting others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61"/>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401" name="Google Shape;401;p61"/>
          <p:cNvPicPr preferRelativeResize="0"/>
          <p:nvPr/>
        </p:nvPicPr>
        <p:blipFill>
          <a:blip r:embed="rId3">
            <a:alphaModFix/>
          </a:blip>
          <a:stretch>
            <a:fillRect/>
          </a:stretch>
        </p:blipFill>
        <p:spPr>
          <a:xfrm>
            <a:off x="0" y="0"/>
            <a:ext cx="9144001" cy="5143500"/>
          </a:xfrm>
          <a:prstGeom prst="rect">
            <a:avLst/>
          </a:prstGeom>
          <a:noFill/>
          <a:ln>
            <a:noFill/>
          </a:ln>
        </p:spPr>
      </p:pic>
      <p:sp>
        <p:nvSpPr>
          <p:cNvPr id="402" name="Google Shape;402;p61"/>
          <p:cNvSpPr txBox="1"/>
          <p:nvPr>
            <p:ph type="title"/>
          </p:nvPr>
        </p:nvSpPr>
        <p:spPr>
          <a:xfrm>
            <a:off x="457200" y="3505200"/>
            <a:ext cx="8229600" cy="8574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5400">
                <a:solidFill>
                  <a:srgbClr val="FFFFFF"/>
                </a:solidFill>
              </a:rPr>
              <a:t>The Fantasy</a:t>
            </a:r>
            <a:endParaRPr sz="5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62"/>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410" name="Google Shape;410;p6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1" name="Google Shape;411;p62"/>
          <p:cNvSpPr txBox="1"/>
          <p:nvPr>
            <p:ph type="title"/>
          </p:nvPr>
        </p:nvSpPr>
        <p:spPr>
          <a:xfrm>
            <a:off x="457200" y="3505200"/>
            <a:ext cx="8229600" cy="8574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5400">
                <a:solidFill>
                  <a:srgbClr val="FFFFFF"/>
                </a:solidFill>
              </a:rPr>
              <a:t>The Reality</a:t>
            </a:r>
            <a:endParaRPr sz="5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6" name="Shape 416"/>
        <p:cNvGrpSpPr/>
        <p:nvPr/>
      </p:nvGrpSpPr>
      <p:grpSpPr>
        <a:xfrm>
          <a:off x="0" y="0"/>
          <a:ext cx="0" cy="0"/>
          <a:chOff x="0" y="0"/>
          <a:chExt cx="0" cy="0"/>
        </a:xfrm>
      </p:grpSpPr>
      <p:pic>
        <p:nvPicPr>
          <p:cNvPr id="417" name="Google Shape;417;p63"/>
          <p:cNvPicPr preferRelativeResize="0"/>
          <p:nvPr/>
        </p:nvPicPr>
        <p:blipFill rotWithShape="1">
          <a:blip r:embed="rId3">
            <a:alphaModFix/>
          </a:blip>
          <a:srcRect b="16669" l="0" r="0" t="11107"/>
          <a:stretch/>
        </p:blipFill>
        <p:spPr>
          <a:xfrm>
            <a:off x="1219200" y="2164080"/>
            <a:ext cx="6629400" cy="2971800"/>
          </a:xfrm>
          <a:prstGeom prst="rect">
            <a:avLst/>
          </a:prstGeom>
          <a:noFill/>
          <a:ln>
            <a:noFill/>
          </a:ln>
        </p:spPr>
      </p:pic>
      <p:sp>
        <p:nvSpPr>
          <p:cNvPr id="418" name="Google Shape;418;p63"/>
          <p:cNvSpPr/>
          <p:nvPr/>
        </p:nvSpPr>
        <p:spPr>
          <a:xfrm>
            <a:off x="7848600" y="2164080"/>
            <a:ext cx="1295400" cy="2971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3"/>
          <p:cNvSpPr/>
          <p:nvPr/>
        </p:nvSpPr>
        <p:spPr>
          <a:xfrm>
            <a:off x="0" y="2164080"/>
            <a:ext cx="1219200" cy="2971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3"/>
          <p:cNvSpPr txBox="1"/>
          <p:nvPr>
            <p:ph idx="1" type="body"/>
          </p:nvPr>
        </p:nvSpPr>
        <p:spPr>
          <a:xfrm>
            <a:off x="1447800" y="152400"/>
            <a:ext cx="7391400" cy="1447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FFFFFF"/>
                </a:solidFill>
                <a:latin typeface="Calibri"/>
                <a:ea typeface="Calibri"/>
                <a:cs typeface="Calibri"/>
                <a:sym typeface="Calibri"/>
              </a:rPr>
              <a:t>Match-based systems </a:t>
            </a:r>
            <a:endParaRPr b="1" i="0" sz="3200" u="none" cap="none" strike="noStrike">
              <a:solidFill>
                <a:srgbClr val="FFFFFF"/>
              </a:solidFill>
              <a:latin typeface="Calibri"/>
              <a:ea typeface="Calibri"/>
              <a:cs typeface="Calibri"/>
              <a:sym typeface="Calibri"/>
            </a:endParaRPr>
          </a:p>
          <a:p>
            <a:pPr indent="0" lvl="0" marL="0" marR="0" rtl="0" algn="l">
              <a:spcBef>
                <a:spcPts val="0"/>
              </a:spcBef>
              <a:spcAft>
                <a:spcPts val="0"/>
              </a:spcAft>
              <a:buNone/>
            </a:pPr>
            <a:r>
              <a:rPr b="0" i="0" lang="en-US" sz="3200" u="none" cap="none" strike="noStrike">
                <a:solidFill>
                  <a:srgbClr val="FFFFFF"/>
                </a:solidFill>
                <a:latin typeface="Calibri"/>
                <a:ea typeface="Calibri"/>
                <a:cs typeface="Calibri"/>
                <a:sym typeface="Calibri"/>
              </a:rPr>
              <a:t>create throwaway relationships</a:t>
            </a:r>
            <a:endParaRPr>
              <a:solidFill>
                <a:srgbClr val="FFFFFF"/>
              </a:solidFill>
            </a:endParaRPr>
          </a:p>
        </p:txBody>
      </p:sp>
      <p:pic>
        <p:nvPicPr>
          <p:cNvPr id="421" name="Google Shape;421;p63"/>
          <p:cNvPicPr preferRelativeResize="0"/>
          <p:nvPr/>
        </p:nvPicPr>
        <p:blipFill>
          <a:blip r:embed="rId4">
            <a:alphaModFix/>
          </a:blip>
          <a:stretch>
            <a:fillRect/>
          </a:stretch>
        </p:blipFill>
        <p:spPr>
          <a:xfrm>
            <a:off x="304800" y="380998"/>
            <a:ext cx="866123" cy="9906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6" name="Shape 426"/>
        <p:cNvGrpSpPr/>
        <p:nvPr/>
      </p:nvGrpSpPr>
      <p:grpSpPr>
        <a:xfrm>
          <a:off x="0" y="0"/>
          <a:ext cx="0" cy="0"/>
          <a:chOff x="0" y="0"/>
          <a:chExt cx="0" cy="0"/>
        </a:xfrm>
      </p:grpSpPr>
      <p:pic>
        <p:nvPicPr>
          <p:cNvPr id="427" name="Google Shape;427;p64"/>
          <p:cNvPicPr preferRelativeResize="0"/>
          <p:nvPr/>
        </p:nvPicPr>
        <p:blipFill rotWithShape="1">
          <a:blip r:embed="rId3">
            <a:alphaModFix/>
          </a:blip>
          <a:srcRect b="34957" l="14129" r="16675" t="38920"/>
          <a:stretch/>
        </p:blipFill>
        <p:spPr>
          <a:xfrm>
            <a:off x="1684025" y="2255525"/>
            <a:ext cx="5861496" cy="1264925"/>
          </a:xfrm>
          <a:prstGeom prst="rect">
            <a:avLst/>
          </a:prstGeom>
          <a:noFill/>
          <a:ln>
            <a:noFill/>
          </a:ln>
        </p:spPr>
      </p:pic>
      <p:sp>
        <p:nvSpPr>
          <p:cNvPr id="428" name="Google Shape;428;p64"/>
          <p:cNvSpPr txBox="1"/>
          <p:nvPr>
            <p:ph idx="1" type="body"/>
          </p:nvPr>
        </p:nvSpPr>
        <p:spPr>
          <a:xfrm>
            <a:off x="1447800" y="152400"/>
            <a:ext cx="7391400" cy="1447800"/>
          </a:xfrm>
          <a:prstGeom prst="rect">
            <a:avLst/>
          </a:prstGeom>
          <a:noFill/>
          <a:ln>
            <a:noFill/>
          </a:ln>
        </p:spPr>
        <p:txBody>
          <a:bodyPr anchorCtr="0" anchor="ctr" bIns="45700" lIns="91425" spcFirstLastPara="1" rIns="91425" wrap="square" tIns="45700">
            <a:noAutofit/>
          </a:bodyPr>
          <a:lstStyle/>
          <a:p>
            <a:pPr indent="0" lvl="0" marL="0" rtl="0" algn="l">
              <a:spcBef>
                <a:spcPts val="640"/>
              </a:spcBef>
              <a:spcAft>
                <a:spcPts val="0"/>
              </a:spcAft>
              <a:buClr>
                <a:schemeClr val="dk1"/>
              </a:buClr>
              <a:buSzPts val="1100"/>
              <a:buFont typeface="Arial"/>
              <a:buNone/>
            </a:pPr>
            <a:r>
              <a:rPr b="1" lang="en-US">
                <a:solidFill>
                  <a:srgbClr val="FFFFFF"/>
                </a:solidFill>
              </a:rPr>
              <a:t>Viral systems </a:t>
            </a:r>
            <a:r>
              <a:rPr lang="en-US">
                <a:solidFill>
                  <a:srgbClr val="FFFFFF"/>
                </a:solidFill>
              </a:rPr>
              <a:t>turn friendship into an dehumanized marketing resource</a:t>
            </a:r>
            <a:endParaRPr>
              <a:solidFill>
                <a:srgbClr val="FFFFFF"/>
              </a:solidFill>
            </a:endParaRPr>
          </a:p>
        </p:txBody>
      </p:sp>
      <p:pic>
        <p:nvPicPr>
          <p:cNvPr id="429" name="Google Shape;429;p64"/>
          <p:cNvPicPr preferRelativeResize="0"/>
          <p:nvPr/>
        </p:nvPicPr>
        <p:blipFill>
          <a:blip r:embed="rId4">
            <a:alphaModFix/>
          </a:blip>
          <a:stretch>
            <a:fillRect/>
          </a:stretch>
        </p:blipFill>
        <p:spPr>
          <a:xfrm>
            <a:off x="304800" y="380998"/>
            <a:ext cx="866123" cy="9906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4" name="Shape 434"/>
        <p:cNvGrpSpPr/>
        <p:nvPr/>
      </p:nvGrpSpPr>
      <p:grpSpPr>
        <a:xfrm>
          <a:off x="0" y="0"/>
          <a:ext cx="0" cy="0"/>
          <a:chOff x="0" y="0"/>
          <a:chExt cx="0" cy="0"/>
        </a:xfrm>
      </p:grpSpPr>
      <p:sp>
        <p:nvSpPr>
          <p:cNvPr id="435" name="Google Shape;435;p65"/>
          <p:cNvSpPr txBox="1"/>
          <p:nvPr>
            <p:ph idx="1" type="body"/>
          </p:nvPr>
        </p:nvSpPr>
        <p:spPr>
          <a:xfrm>
            <a:off x="1447800" y="152400"/>
            <a:ext cx="7391400" cy="1447800"/>
          </a:xfrm>
          <a:prstGeom prst="rect">
            <a:avLst/>
          </a:prstGeom>
          <a:noFill/>
          <a:ln>
            <a:noFill/>
          </a:ln>
        </p:spPr>
        <p:txBody>
          <a:bodyPr anchorCtr="0" anchor="ctr" bIns="45700" lIns="91425" spcFirstLastPara="1" rIns="91425" wrap="square" tIns="45700">
            <a:noAutofit/>
          </a:bodyPr>
          <a:lstStyle/>
          <a:p>
            <a:pPr indent="0" lvl="0" marL="0" rtl="0" algn="l">
              <a:spcBef>
                <a:spcPts val="640"/>
              </a:spcBef>
              <a:spcAft>
                <a:spcPts val="0"/>
              </a:spcAft>
              <a:buNone/>
            </a:pPr>
            <a:r>
              <a:rPr b="1" lang="en-US">
                <a:solidFill>
                  <a:srgbClr val="FFFFFF"/>
                </a:solidFill>
              </a:rPr>
              <a:t>Restricted or unsafe chats</a:t>
            </a:r>
            <a:r>
              <a:rPr lang="en-US">
                <a:solidFill>
                  <a:srgbClr val="FFFFFF"/>
                </a:solidFill>
              </a:rPr>
              <a:t> </a:t>
            </a:r>
            <a:endParaRPr>
              <a:solidFill>
                <a:srgbClr val="FFFFFF"/>
              </a:solidFill>
            </a:endParaRPr>
          </a:p>
          <a:p>
            <a:pPr indent="0" lvl="0" marL="0" rtl="0" algn="l">
              <a:spcBef>
                <a:spcPts val="640"/>
              </a:spcBef>
              <a:spcAft>
                <a:spcPts val="0"/>
              </a:spcAft>
              <a:buNone/>
            </a:pPr>
            <a:r>
              <a:rPr lang="en-US">
                <a:solidFill>
                  <a:srgbClr val="FFFFFF"/>
                </a:solidFill>
              </a:rPr>
              <a:t>kills deep relationships</a:t>
            </a:r>
            <a:endParaRPr b="1">
              <a:solidFill>
                <a:srgbClr val="FFFFFF"/>
              </a:solidFill>
            </a:endParaRPr>
          </a:p>
        </p:txBody>
      </p:sp>
      <p:pic>
        <p:nvPicPr>
          <p:cNvPr id="436" name="Google Shape;436;p65"/>
          <p:cNvPicPr preferRelativeResize="0"/>
          <p:nvPr/>
        </p:nvPicPr>
        <p:blipFill>
          <a:blip r:embed="rId3">
            <a:alphaModFix/>
          </a:blip>
          <a:stretch>
            <a:fillRect/>
          </a:stretch>
        </p:blipFill>
        <p:spPr>
          <a:xfrm>
            <a:off x="304800" y="380998"/>
            <a:ext cx="866123" cy="990602"/>
          </a:xfrm>
          <a:prstGeom prst="rect">
            <a:avLst/>
          </a:prstGeom>
          <a:noFill/>
          <a:ln>
            <a:noFill/>
          </a:ln>
        </p:spPr>
      </p:pic>
      <p:pic>
        <p:nvPicPr>
          <p:cNvPr id="437" name="Google Shape;437;p65"/>
          <p:cNvPicPr preferRelativeResize="0"/>
          <p:nvPr/>
        </p:nvPicPr>
        <p:blipFill rotWithShape="1">
          <a:blip r:embed="rId4">
            <a:alphaModFix/>
          </a:blip>
          <a:srcRect b="0" l="0" r="29790" t="19296"/>
          <a:stretch/>
        </p:blipFill>
        <p:spPr>
          <a:xfrm>
            <a:off x="1783075" y="1600200"/>
            <a:ext cx="5151125" cy="3299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6"/>
          <p:cNvSpPr txBox="1"/>
          <p:nvPr>
            <p:ph type="ctrTitle"/>
          </p:nvPr>
        </p:nvSpPr>
        <p:spPr>
          <a:xfrm>
            <a:off x="685800" y="1597819"/>
            <a:ext cx="7772400" cy="11025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5400"/>
              <a:buFont typeface="Calibri"/>
              <a:buNone/>
            </a:pPr>
            <a:r>
              <a:rPr lang="en-US"/>
              <a:t>Can we do better?</a:t>
            </a:r>
            <a:endParaRPr/>
          </a:p>
        </p:txBody>
      </p:sp>
      <p:sp>
        <p:nvSpPr>
          <p:cNvPr id="443" name="Google Shape;443;p66"/>
          <p:cNvSpPr txBox="1"/>
          <p:nvPr>
            <p:ph idx="1" type="subTitle"/>
          </p:nvPr>
        </p:nvSpPr>
        <p:spPr>
          <a:xfrm>
            <a:off x="1371600" y="2914650"/>
            <a:ext cx="6400800" cy="1314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3200"/>
              <a:buFont typeface="Arial"/>
              <a:buNone/>
            </a:pPr>
            <a:r>
              <a:rPr lang="en-US"/>
              <a:t>Is there a framework for building better friendships?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pic>
        <p:nvPicPr>
          <p:cNvPr descr="Image result for Leon Festinger" id="449" name="Google Shape;449;p67"/>
          <p:cNvPicPr preferRelativeResize="0"/>
          <p:nvPr/>
        </p:nvPicPr>
        <p:blipFill rotWithShape="1">
          <a:blip r:embed="rId3">
            <a:alphaModFix/>
          </a:blip>
          <a:srcRect b="3" l="12895" r="3" t="0"/>
          <a:stretch/>
        </p:blipFill>
        <p:spPr>
          <a:xfrm>
            <a:off x="3490722" y="10"/>
            <a:ext cx="5644233" cy="5132089"/>
          </a:xfrm>
          <a:prstGeom prst="rect">
            <a:avLst/>
          </a:prstGeom>
          <a:noFill/>
          <a:ln>
            <a:noFill/>
          </a:ln>
        </p:spPr>
      </p:pic>
      <p:pic>
        <p:nvPicPr>
          <p:cNvPr descr="Image result for stanley schachter" id="450" name="Google Shape;450;p67"/>
          <p:cNvPicPr preferRelativeResize="0"/>
          <p:nvPr/>
        </p:nvPicPr>
        <p:blipFill rotWithShape="1">
          <a:blip r:embed="rId4">
            <a:alphaModFix/>
          </a:blip>
          <a:srcRect b="2730" l="0" r="1" t="2230"/>
          <a:stretch/>
        </p:blipFill>
        <p:spPr>
          <a:xfrm>
            <a:off x="20" y="10"/>
            <a:ext cx="3487560" cy="51434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0" y="0"/>
            <a:ext cx="9067800" cy="5143500"/>
          </a:xfrm>
          <a:prstGeom prst="rect">
            <a:avLst/>
          </a:prstGeom>
          <a:noFill/>
          <a:ln>
            <a:noFill/>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Clr>
                <a:schemeClr val="dk1"/>
              </a:buClr>
              <a:buSzPts val="4100"/>
              <a:buFont typeface="Calibri"/>
              <a:buNone/>
            </a:pPr>
            <a:r>
              <a:rPr b="0" i="0" lang="en-US" sz="4100" u="none" cap="none" strike="noStrike">
                <a:solidFill>
                  <a:schemeClr val="dk1"/>
                </a:solidFill>
                <a:latin typeface="Calibri"/>
                <a:ea typeface="Calibri"/>
                <a:cs typeface="Calibri"/>
                <a:sym typeface="Calibri"/>
              </a:rPr>
              <a:t>Daniel Cook</a:t>
            </a:r>
            <a:br>
              <a:rPr b="1" i="0" lang="en-US" sz="2700" u="none" cap="none" strike="noStrike">
                <a:solidFill>
                  <a:srgbClr val="C55A11"/>
                </a:solidFill>
                <a:latin typeface="Calibri"/>
                <a:ea typeface="Calibri"/>
                <a:cs typeface="Calibri"/>
                <a:sym typeface="Calibri"/>
              </a:rPr>
            </a:br>
            <a:r>
              <a:rPr b="1" i="0" lang="en-US" sz="2700" u="none" cap="none" strike="noStrike">
                <a:solidFill>
                  <a:srgbClr val="C55A11"/>
                </a:solidFill>
                <a:latin typeface="Calibri"/>
                <a:ea typeface="Calibri"/>
                <a:cs typeface="Calibri"/>
                <a:sym typeface="Calibri"/>
              </a:rPr>
              <a:t>Game designer </a:t>
            </a:r>
            <a:r>
              <a:rPr b="0" i="0" lang="en-US" sz="2700" u="none" cap="none" strike="noStrike">
                <a:solidFill>
                  <a:schemeClr val="dk1"/>
                </a:solidFill>
                <a:latin typeface="Calibri"/>
                <a:ea typeface="Calibri"/>
                <a:cs typeface="Calibri"/>
                <a:sym typeface="Calibri"/>
              </a:rPr>
              <a:t>for 20+ years</a:t>
            </a:r>
            <a:endParaRPr b="1" i="0" sz="2700" u="none" cap="none" strike="noStrike">
              <a:solidFill>
                <a:srgbClr val="385623"/>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8"/>
          <p:cNvSpPr txBox="1"/>
          <p:nvPr>
            <p:ph type="title"/>
          </p:nvPr>
        </p:nvSpPr>
        <p:spPr>
          <a:xfrm>
            <a:off x="457200" y="2114550"/>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b="1" i="0" lang="en-US" sz="3959" u="none" cap="none" strike="noStrike">
                <a:solidFill>
                  <a:srgbClr val="C00000"/>
                </a:solidFill>
                <a:latin typeface="Calibri"/>
                <a:ea typeface="Calibri"/>
                <a:cs typeface="Calibri"/>
                <a:sym typeface="Calibri"/>
              </a:rPr>
              <a:t>A proven model for </a:t>
            </a:r>
            <a:br>
              <a:rPr b="1" i="0" lang="en-US" sz="3959" u="none" cap="none" strike="noStrike">
                <a:solidFill>
                  <a:srgbClr val="C00000"/>
                </a:solidFill>
                <a:latin typeface="Calibri"/>
                <a:ea typeface="Calibri"/>
                <a:cs typeface="Calibri"/>
                <a:sym typeface="Calibri"/>
              </a:rPr>
            </a:br>
            <a:r>
              <a:rPr b="1" i="0" lang="en-US" sz="6030" u="none" cap="none" strike="noStrike">
                <a:solidFill>
                  <a:srgbClr val="C00000"/>
                </a:solidFill>
                <a:latin typeface="Calibri"/>
                <a:ea typeface="Calibri"/>
                <a:cs typeface="Calibri"/>
                <a:sym typeface="Calibri"/>
              </a:rPr>
              <a:t>friendship formation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1" i="0" lang="en-US" sz="4400" u="none" cap="none" strike="noStrike">
                <a:solidFill>
                  <a:srgbClr val="C00000"/>
                </a:solidFill>
                <a:latin typeface="Calibri"/>
                <a:ea typeface="Calibri"/>
                <a:cs typeface="Calibri"/>
                <a:sym typeface="Calibri"/>
              </a:rPr>
              <a:t>The </a:t>
            </a:r>
            <a:r>
              <a:rPr lang="en-US"/>
              <a:t>Laws of Friendship Formation</a:t>
            </a:r>
            <a:endParaRPr/>
          </a:p>
        </p:txBody>
      </p:sp>
      <p:sp>
        <p:nvSpPr>
          <p:cNvPr id="463" name="Google Shape;463;p69"/>
          <p:cNvSpPr/>
          <p:nvPr/>
        </p:nvSpPr>
        <p:spPr>
          <a:xfrm rot="10800000">
            <a:off x="1371600" y="1447800"/>
            <a:ext cx="609600" cy="685800"/>
          </a:xfrm>
          <a:prstGeom prst="rtTriangl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9"/>
          <p:cNvSpPr/>
          <p:nvPr/>
        </p:nvSpPr>
        <p:spPr>
          <a:xfrm rot="10800000">
            <a:off x="2057400" y="2286000"/>
            <a:ext cx="457200" cy="685800"/>
          </a:xfrm>
          <a:prstGeom prst="rtTriangl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9"/>
          <p:cNvSpPr/>
          <p:nvPr/>
        </p:nvSpPr>
        <p:spPr>
          <a:xfrm rot="10800000">
            <a:off x="2590800" y="3124200"/>
            <a:ext cx="304800" cy="685800"/>
          </a:xfrm>
          <a:prstGeom prst="rtTriangl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9"/>
          <p:cNvSpPr/>
          <p:nvPr/>
        </p:nvSpPr>
        <p:spPr>
          <a:xfrm rot="10800000">
            <a:off x="2971800" y="3962400"/>
            <a:ext cx="228600" cy="6858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9"/>
          <p:cNvSpPr/>
          <p:nvPr/>
        </p:nvSpPr>
        <p:spPr>
          <a:xfrm>
            <a:off x="1981200" y="1447800"/>
            <a:ext cx="1752600" cy="685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9"/>
          <p:cNvSpPr/>
          <p:nvPr/>
        </p:nvSpPr>
        <p:spPr>
          <a:xfrm>
            <a:off x="2514600" y="2286000"/>
            <a:ext cx="1219200" cy="685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9"/>
          <p:cNvSpPr/>
          <p:nvPr/>
        </p:nvSpPr>
        <p:spPr>
          <a:xfrm>
            <a:off x="2895600" y="3124200"/>
            <a:ext cx="838200" cy="685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9"/>
          <p:cNvSpPr/>
          <p:nvPr/>
        </p:nvSpPr>
        <p:spPr>
          <a:xfrm>
            <a:off x="3200400" y="3962400"/>
            <a:ext cx="533400" cy="685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9"/>
          <p:cNvSpPr txBox="1"/>
          <p:nvPr/>
        </p:nvSpPr>
        <p:spPr>
          <a:xfrm>
            <a:off x="3886200" y="1447800"/>
            <a:ext cx="30000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000">
                <a:solidFill>
                  <a:schemeClr val="dk1"/>
                </a:solidFill>
                <a:latin typeface="Calibri"/>
                <a:ea typeface="Calibri"/>
                <a:cs typeface="Calibri"/>
                <a:sym typeface="Calibri"/>
              </a:rPr>
              <a:t>Proximity</a:t>
            </a:r>
            <a:endParaRPr sz="3200">
              <a:solidFill>
                <a:schemeClr val="dk1"/>
              </a:solidFill>
              <a:latin typeface="Calibri"/>
              <a:ea typeface="Calibri"/>
              <a:cs typeface="Calibri"/>
              <a:sym typeface="Calibri"/>
            </a:endParaRPr>
          </a:p>
        </p:txBody>
      </p:sp>
      <p:sp>
        <p:nvSpPr>
          <p:cNvPr id="472" name="Google Shape;472;p69"/>
          <p:cNvSpPr txBox="1"/>
          <p:nvPr/>
        </p:nvSpPr>
        <p:spPr>
          <a:xfrm>
            <a:off x="3886200" y="2286000"/>
            <a:ext cx="30000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000">
                <a:solidFill>
                  <a:schemeClr val="dk1"/>
                </a:solidFill>
                <a:latin typeface="Calibri"/>
                <a:ea typeface="Calibri"/>
                <a:cs typeface="Calibri"/>
                <a:sym typeface="Calibri"/>
              </a:rPr>
              <a:t>Similarity</a:t>
            </a:r>
            <a:endParaRPr sz="3200">
              <a:solidFill>
                <a:schemeClr val="dk1"/>
              </a:solidFill>
              <a:latin typeface="Calibri"/>
              <a:ea typeface="Calibri"/>
              <a:cs typeface="Calibri"/>
              <a:sym typeface="Calibri"/>
            </a:endParaRPr>
          </a:p>
        </p:txBody>
      </p:sp>
      <p:sp>
        <p:nvSpPr>
          <p:cNvPr id="473" name="Google Shape;473;p69"/>
          <p:cNvSpPr txBox="1"/>
          <p:nvPr/>
        </p:nvSpPr>
        <p:spPr>
          <a:xfrm>
            <a:off x="3886200" y="3124200"/>
            <a:ext cx="30000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000">
                <a:solidFill>
                  <a:schemeClr val="dk1"/>
                </a:solidFill>
                <a:latin typeface="Calibri"/>
                <a:ea typeface="Calibri"/>
                <a:cs typeface="Calibri"/>
                <a:sym typeface="Calibri"/>
              </a:rPr>
              <a:t>Reciprocity</a:t>
            </a:r>
            <a:endParaRPr sz="3200">
              <a:solidFill>
                <a:schemeClr val="dk1"/>
              </a:solidFill>
              <a:latin typeface="Calibri"/>
              <a:ea typeface="Calibri"/>
              <a:cs typeface="Calibri"/>
              <a:sym typeface="Calibri"/>
            </a:endParaRPr>
          </a:p>
        </p:txBody>
      </p:sp>
      <p:sp>
        <p:nvSpPr>
          <p:cNvPr id="474" name="Google Shape;474;p69"/>
          <p:cNvSpPr txBox="1"/>
          <p:nvPr/>
        </p:nvSpPr>
        <p:spPr>
          <a:xfrm>
            <a:off x="3886200" y="3962400"/>
            <a:ext cx="30000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4000">
                <a:solidFill>
                  <a:schemeClr val="dk1"/>
                </a:solidFill>
                <a:latin typeface="Calibri"/>
                <a:ea typeface="Calibri"/>
                <a:cs typeface="Calibri"/>
                <a:sym typeface="Calibri"/>
              </a:rPr>
              <a:t>Disclosure</a:t>
            </a:r>
            <a:endParaRPr sz="3200">
              <a:solidFill>
                <a:schemeClr val="dk1"/>
              </a:solidFill>
              <a:latin typeface="Calibri"/>
              <a:ea typeface="Calibri"/>
              <a:cs typeface="Calibri"/>
              <a:sym typeface="Calibri"/>
            </a:endParaRPr>
          </a:p>
        </p:txBody>
      </p:sp>
      <p:sp>
        <p:nvSpPr>
          <p:cNvPr id="475" name="Google Shape;475;p69"/>
          <p:cNvSpPr/>
          <p:nvPr/>
        </p:nvSpPr>
        <p:spPr>
          <a:xfrm>
            <a:off x="3229559" y="4108192"/>
            <a:ext cx="377100" cy="3876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0"/>
          <p:cNvSpPr txBox="1"/>
          <p:nvPr>
            <p:ph type="ctrTitle"/>
          </p:nvPr>
        </p:nvSpPr>
        <p:spPr>
          <a:xfrm>
            <a:off x="2971800" y="838200"/>
            <a:ext cx="5867400" cy="11025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5400"/>
              <a:buFont typeface="Calibri"/>
              <a:buNone/>
            </a:pPr>
            <a:r>
              <a:rPr b="1" i="0" lang="en-US" sz="5400" u="none" cap="none" strike="noStrike">
                <a:solidFill>
                  <a:schemeClr val="lt1"/>
                </a:solidFill>
                <a:latin typeface="Calibri"/>
                <a:ea typeface="Calibri"/>
                <a:cs typeface="Calibri"/>
                <a:sym typeface="Calibri"/>
              </a:rPr>
              <a:t>1. P</a:t>
            </a:r>
            <a:r>
              <a:rPr lang="en-US"/>
              <a:t>roximity</a:t>
            </a:r>
            <a:endParaRPr/>
          </a:p>
        </p:txBody>
      </p:sp>
      <p:sp>
        <p:nvSpPr>
          <p:cNvPr id="481" name="Google Shape;481;p70"/>
          <p:cNvSpPr txBox="1"/>
          <p:nvPr>
            <p:ph idx="1" type="subTitle"/>
          </p:nvPr>
        </p:nvSpPr>
        <p:spPr>
          <a:xfrm>
            <a:off x="3124200" y="1828800"/>
            <a:ext cx="5715000" cy="68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Arial"/>
              <a:buNone/>
            </a:pPr>
            <a:r>
              <a:rPr lang="en-US"/>
              <a:t>Propinquity: Social distance</a:t>
            </a:r>
            <a:endParaRPr/>
          </a:p>
        </p:txBody>
      </p:sp>
      <p:sp>
        <p:nvSpPr>
          <p:cNvPr id="482" name="Google Shape;482;p70"/>
          <p:cNvSpPr/>
          <p:nvPr/>
        </p:nvSpPr>
        <p:spPr>
          <a:xfrm rot="10800000">
            <a:off x="457200" y="1066800"/>
            <a:ext cx="609600" cy="685800"/>
          </a:xfrm>
          <a:prstGeom prst="rtTriangl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0"/>
          <p:cNvSpPr/>
          <p:nvPr/>
        </p:nvSpPr>
        <p:spPr>
          <a:xfrm rot="10800000">
            <a:off x="1143000" y="1905000"/>
            <a:ext cx="457200" cy="685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0"/>
          <p:cNvSpPr/>
          <p:nvPr/>
        </p:nvSpPr>
        <p:spPr>
          <a:xfrm rot="10800000">
            <a:off x="1676400" y="2743200"/>
            <a:ext cx="304800" cy="685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0"/>
          <p:cNvSpPr/>
          <p:nvPr/>
        </p:nvSpPr>
        <p:spPr>
          <a:xfrm rot="10800000">
            <a:off x="2057400" y="3581400"/>
            <a:ext cx="228600" cy="685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0"/>
          <p:cNvSpPr/>
          <p:nvPr/>
        </p:nvSpPr>
        <p:spPr>
          <a:xfrm>
            <a:off x="1066800" y="1066800"/>
            <a:ext cx="1752600" cy="685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0"/>
          <p:cNvSpPr/>
          <p:nvPr/>
        </p:nvSpPr>
        <p:spPr>
          <a:xfrm>
            <a:off x="1600200" y="1905000"/>
            <a:ext cx="12192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0"/>
          <p:cNvSpPr/>
          <p:nvPr/>
        </p:nvSpPr>
        <p:spPr>
          <a:xfrm>
            <a:off x="1981200" y="2743200"/>
            <a:ext cx="8382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0"/>
          <p:cNvSpPr/>
          <p:nvPr/>
        </p:nvSpPr>
        <p:spPr>
          <a:xfrm>
            <a:off x="2286000" y="3581400"/>
            <a:ext cx="5334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1"/>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3200"/>
              <a:buFont typeface="Arial"/>
              <a:buNone/>
            </a:pPr>
            <a:r>
              <a:rPr b="0" lang="en-US"/>
              <a:t>Repeat,</a:t>
            </a:r>
            <a:r>
              <a:rPr lang="en-US"/>
              <a:t> Serendipitous </a:t>
            </a:r>
            <a:r>
              <a:rPr b="0" lang="en-US"/>
              <a:t>Interactions</a:t>
            </a:r>
            <a:endParaRPr b="0"/>
          </a:p>
        </p:txBody>
      </p:sp>
      <p:sp>
        <p:nvSpPr>
          <p:cNvPr id="496" name="Google Shape;496;p71"/>
          <p:cNvSpPr/>
          <p:nvPr/>
        </p:nvSpPr>
        <p:spPr>
          <a:xfrm>
            <a:off x="2590800" y="1600200"/>
            <a:ext cx="3657600" cy="30480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1"/>
          <p:cNvSpPr/>
          <p:nvPr/>
        </p:nvSpPr>
        <p:spPr>
          <a:xfrm>
            <a:off x="2895600" y="19812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1"/>
          <p:cNvSpPr/>
          <p:nvPr/>
        </p:nvSpPr>
        <p:spPr>
          <a:xfrm>
            <a:off x="3657600" y="19812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1"/>
          <p:cNvSpPr/>
          <p:nvPr/>
        </p:nvSpPr>
        <p:spPr>
          <a:xfrm>
            <a:off x="2819400" y="30480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1"/>
          <p:cNvSpPr/>
          <p:nvPr/>
        </p:nvSpPr>
        <p:spPr>
          <a:xfrm>
            <a:off x="4191000" y="3276600"/>
            <a:ext cx="381000" cy="3810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1"/>
          <p:cNvSpPr/>
          <p:nvPr/>
        </p:nvSpPr>
        <p:spPr>
          <a:xfrm>
            <a:off x="4724400" y="3276600"/>
            <a:ext cx="381000" cy="3810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1"/>
          <p:cNvSpPr/>
          <p:nvPr/>
        </p:nvSpPr>
        <p:spPr>
          <a:xfrm>
            <a:off x="5486400" y="40386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1"/>
          <p:cNvSpPr/>
          <p:nvPr/>
        </p:nvSpPr>
        <p:spPr>
          <a:xfrm>
            <a:off x="3352800" y="36576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1"/>
          <p:cNvSpPr/>
          <p:nvPr/>
        </p:nvSpPr>
        <p:spPr>
          <a:xfrm>
            <a:off x="5562600" y="17526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1"/>
          <p:cNvSpPr/>
          <p:nvPr/>
        </p:nvSpPr>
        <p:spPr>
          <a:xfrm>
            <a:off x="4800600" y="2438400"/>
            <a:ext cx="990600" cy="685800"/>
          </a:xfrm>
          <a:prstGeom prst="wedgeRoundRectCallout">
            <a:avLst>
              <a:gd fmla="val -31910" name="adj1"/>
              <a:gd fmla="val 71832" name="adj2"/>
              <a:gd fmla="val 0" name="adj3"/>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YO! </a:t>
            </a:r>
            <a:r>
              <a:rPr b="1" lang="en-US" sz="1800"/>
              <a:t>M</a:t>
            </a:r>
            <a:r>
              <a:rPr b="1" lang="en-US" sz="1800"/>
              <a:t>ary</a:t>
            </a:r>
            <a:r>
              <a:rPr b="1" lang="en-US" sz="1800"/>
              <a:t>!</a:t>
            </a:r>
            <a:endParaRPr b="1" sz="1800"/>
          </a:p>
        </p:txBody>
      </p:sp>
      <p:sp>
        <p:nvSpPr>
          <p:cNvPr id="506" name="Google Shape;506;p71"/>
          <p:cNvSpPr/>
          <p:nvPr/>
        </p:nvSpPr>
        <p:spPr>
          <a:xfrm>
            <a:off x="3505200" y="2590800"/>
            <a:ext cx="990600" cy="533400"/>
          </a:xfrm>
          <a:prstGeom prst="wedgeRoundRectCallout">
            <a:avLst>
              <a:gd fmla="val 33629" name="adj1"/>
              <a:gd fmla="val 76453" name="adj2"/>
              <a:gd fmla="val 0" name="adj3"/>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Hi </a:t>
            </a:r>
            <a:r>
              <a:rPr b="1" lang="en-US" sz="1800"/>
              <a:t>Jill!</a:t>
            </a:r>
            <a:endParaRPr b="1"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Repeat</a:t>
            </a:r>
            <a:r>
              <a:rPr b="0" lang="en-US"/>
              <a:t>,</a:t>
            </a:r>
            <a:r>
              <a:rPr b="0" lang="en-US"/>
              <a:t> </a:t>
            </a:r>
            <a:r>
              <a:rPr b="0" lang="en-US"/>
              <a:t>Serendipitous </a:t>
            </a:r>
            <a:r>
              <a:rPr b="0" lang="en-US"/>
              <a:t>Interactions</a:t>
            </a:r>
            <a:endParaRPr b="0"/>
          </a:p>
        </p:txBody>
      </p:sp>
      <p:sp>
        <p:nvSpPr>
          <p:cNvPr id="513" name="Google Shape;513;p72"/>
          <p:cNvSpPr/>
          <p:nvPr/>
        </p:nvSpPr>
        <p:spPr>
          <a:xfrm>
            <a:off x="2667000" y="1524000"/>
            <a:ext cx="3657600" cy="30480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2"/>
          <p:cNvSpPr/>
          <p:nvPr/>
        </p:nvSpPr>
        <p:spPr>
          <a:xfrm>
            <a:off x="2895600" y="19812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2"/>
          <p:cNvSpPr/>
          <p:nvPr/>
        </p:nvSpPr>
        <p:spPr>
          <a:xfrm>
            <a:off x="3886200" y="19812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2"/>
          <p:cNvSpPr/>
          <p:nvPr/>
        </p:nvSpPr>
        <p:spPr>
          <a:xfrm>
            <a:off x="2895600" y="41148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2"/>
          <p:cNvSpPr/>
          <p:nvPr/>
        </p:nvSpPr>
        <p:spPr>
          <a:xfrm>
            <a:off x="4343400" y="23622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2"/>
          <p:cNvSpPr/>
          <p:nvPr/>
        </p:nvSpPr>
        <p:spPr>
          <a:xfrm>
            <a:off x="5791200" y="24384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2"/>
          <p:cNvSpPr/>
          <p:nvPr/>
        </p:nvSpPr>
        <p:spPr>
          <a:xfrm>
            <a:off x="4114800" y="3810000"/>
            <a:ext cx="381000" cy="3810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2"/>
          <p:cNvSpPr/>
          <p:nvPr/>
        </p:nvSpPr>
        <p:spPr>
          <a:xfrm>
            <a:off x="3352800" y="3733800"/>
            <a:ext cx="381000" cy="3810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2"/>
          <p:cNvSpPr/>
          <p:nvPr/>
        </p:nvSpPr>
        <p:spPr>
          <a:xfrm>
            <a:off x="5334000" y="1981200"/>
            <a:ext cx="304800" cy="3048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2"/>
          <p:cNvSpPr/>
          <p:nvPr/>
        </p:nvSpPr>
        <p:spPr>
          <a:xfrm>
            <a:off x="4343400" y="2971800"/>
            <a:ext cx="990600" cy="685800"/>
          </a:xfrm>
          <a:prstGeom prst="wedgeRoundRectCallout">
            <a:avLst>
              <a:gd fmla="val -40549" name="adj1"/>
              <a:gd fmla="val 73199" name="adj2"/>
              <a:gd fmla="val 0" name="adj3"/>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Mary. Again.</a:t>
            </a:r>
            <a:endParaRPr b="1" sz="1800"/>
          </a:p>
        </p:txBody>
      </p:sp>
      <p:sp>
        <p:nvSpPr>
          <p:cNvPr id="523" name="Google Shape;523;p72"/>
          <p:cNvSpPr/>
          <p:nvPr/>
        </p:nvSpPr>
        <p:spPr>
          <a:xfrm>
            <a:off x="3124200" y="2819400"/>
            <a:ext cx="990600" cy="685800"/>
          </a:xfrm>
          <a:prstGeom prst="wedgeRoundRectCallout">
            <a:avLst>
              <a:gd fmla="val -9239" name="adj1"/>
              <a:gd fmla="val 77179" name="adj2"/>
              <a:gd fmla="val 0" name="adj3"/>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Jill?!</a:t>
            </a:r>
            <a:endParaRPr b="1"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Density</a:t>
            </a:r>
            <a:endParaRPr/>
          </a:p>
        </p:txBody>
      </p:sp>
      <p:sp>
        <p:nvSpPr>
          <p:cNvPr id="530" name="Google Shape;530;p73"/>
          <p:cNvSpPr/>
          <p:nvPr/>
        </p:nvSpPr>
        <p:spPr>
          <a:xfrm>
            <a:off x="304800" y="1295400"/>
            <a:ext cx="2819400" cy="34290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3"/>
          <p:cNvSpPr/>
          <p:nvPr/>
        </p:nvSpPr>
        <p:spPr>
          <a:xfrm>
            <a:off x="1295400" y="1676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3"/>
          <p:cNvSpPr/>
          <p:nvPr/>
        </p:nvSpPr>
        <p:spPr>
          <a:xfrm>
            <a:off x="914400" y="4191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3"/>
          <p:cNvSpPr/>
          <p:nvPr/>
        </p:nvSpPr>
        <p:spPr>
          <a:xfrm>
            <a:off x="990600" y="3429000"/>
            <a:ext cx="1295400" cy="609600"/>
          </a:xfrm>
          <a:prstGeom prst="wedgeRoundRectCallout">
            <a:avLst>
              <a:gd fmla="val -37349" name="adj1"/>
              <a:gd fmla="val 77198" name="adj2"/>
              <a:gd fmla="val 0" name="adj3"/>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I have no friends</a:t>
            </a:r>
            <a:endParaRPr b="1" sz="1800">
              <a:solidFill>
                <a:srgbClr val="FFFFFF"/>
              </a:solidFill>
            </a:endParaRPr>
          </a:p>
        </p:txBody>
      </p:sp>
      <p:sp>
        <p:nvSpPr>
          <p:cNvPr id="534" name="Google Shape;534;p73"/>
          <p:cNvSpPr/>
          <p:nvPr/>
        </p:nvSpPr>
        <p:spPr>
          <a:xfrm>
            <a:off x="685800" y="27432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3"/>
          <p:cNvSpPr/>
          <p:nvPr/>
        </p:nvSpPr>
        <p:spPr>
          <a:xfrm>
            <a:off x="2590800" y="4114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3"/>
          <p:cNvSpPr/>
          <p:nvPr/>
        </p:nvSpPr>
        <p:spPr>
          <a:xfrm>
            <a:off x="2362200" y="2286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3"/>
          <p:cNvSpPr/>
          <p:nvPr/>
        </p:nvSpPr>
        <p:spPr>
          <a:xfrm>
            <a:off x="3124200" y="1295400"/>
            <a:ext cx="2819400" cy="34290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3"/>
          <p:cNvSpPr/>
          <p:nvPr/>
        </p:nvSpPr>
        <p:spPr>
          <a:xfrm>
            <a:off x="4191000" y="1676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3"/>
          <p:cNvSpPr/>
          <p:nvPr/>
        </p:nvSpPr>
        <p:spPr>
          <a:xfrm>
            <a:off x="3810000" y="3657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3"/>
          <p:cNvSpPr/>
          <p:nvPr/>
        </p:nvSpPr>
        <p:spPr>
          <a:xfrm>
            <a:off x="3886200" y="2895600"/>
            <a:ext cx="1295400" cy="609600"/>
          </a:xfrm>
          <a:prstGeom prst="wedgeRoundRectCallout">
            <a:avLst>
              <a:gd fmla="val -37349" name="adj1"/>
              <a:gd fmla="val 77198" name="adj2"/>
              <a:gd fmla="val 0" name="adj3"/>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Mary’s here!</a:t>
            </a:r>
            <a:endParaRPr b="1" sz="1800"/>
          </a:p>
        </p:txBody>
      </p:sp>
      <p:sp>
        <p:nvSpPr>
          <p:cNvPr id="541" name="Google Shape;541;p73"/>
          <p:cNvSpPr/>
          <p:nvPr/>
        </p:nvSpPr>
        <p:spPr>
          <a:xfrm>
            <a:off x="3505200" y="27432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3"/>
          <p:cNvSpPr/>
          <p:nvPr/>
        </p:nvSpPr>
        <p:spPr>
          <a:xfrm>
            <a:off x="5410200" y="4114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3"/>
          <p:cNvSpPr/>
          <p:nvPr/>
        </p:nvSpPr>
        <p:spPr>
          <a:xfrm>
            <a:off x="5257800" y="2286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3"/>
          <p:cNvSpPr/>
          <p:nvPr/>
        </p:nvSpPr>
        <p:spPr>
          <a:xfrm>
            <a:off x="5943600" y="1295400"/>
            <a:ext cx="2819400" cy="34290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3"/>
          <p:cNvSpPr/>
          <p:nvPr/>
        </p:nvSpPr>
        <p:spPr>
          <a:xfrm>
            <a:off x="6781800" y="1905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3"/>
          <p:cNvSpPr/>
          <p:nvPr/>
        </p:nvSpPr>
        <p:spPr>
          <a:xfrm>
            <a:off x="6934200" y="2895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3"/>
          <p:cNvSpPr/>
          <p:nvPr/>
        </p:nvSpPr>
        <p:spPr>
          <a:xfrm>
            <a:off x="7010400" y="2133600"/>
            <a:ext cx="1295400" cy="609600"/>
          </a:xfrm>
          <a:prstGeom prst="wedgeRoundRectCallout">
            <a:avLst>
              <a:gd fmla="val -37349" name="adj1"/>
              <a:gd fmla="val 77198" name="adj2"/>
              <a:gd fmla="val 0" name="adj3"/>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It is too crowded!</a:t>
            </a:r>
            <a:endParaRPr b="1" sz="1800">
              <a:solidFill>
                <a:srgbClr val="FFFFFF"/>
              </a:solidFill>
            </a:endParaRPr>
          </a:p>
        </p:txBody>
      </p:sp>
      <p:sp>
        <p:nvSpPr>
          <p:cNvPr id="548" name="Google Shape;548;p73"/>
          <p:cNvSpPr/>
          <p:nvPr/>
        </p:nvSpPr>
        <p:spPr>
          <a:xfrm>
            <a:off x="6477000" y="2819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3"/>
          <p:cNvSpPr/>
          <p:nvPr/>
        </p:nvSpPr>
        <p:spPr>
          <a:xfrm>
            <a:off x="8229600" y="4114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3"/>
          <p:cNvSpPr/>
          <p:nvPr/>
        </p:nvSpPr>
        <p:spPr>
          <a:xfrm>
            <a:off x="6705600" y="2438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3"/>
          <p:cNvSpPr/>
          <p:nvPr/>
        </p:nvSpPr>
        <p:spPr>
          <a:xfrm>
            <a:off x="3581400" y="19812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3"/>
          <p:cNvSpPr/>
          <p:nvPr/>
        </p:nvSpPr>
        <p:spPr>
          <a:xfrm>
            <a:off x="4648200" y="3886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3"/>
          <p:cNvSpPr/>
          <p:nvPr/>
        </p:nvSpPr>
        <p:spPr>
          <a:xfrm>
            <a:off x="5181600" y="1524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3"/>
          <p:cNvSpPr/>
          <p:nvPr/>
        </p:nvSpPr>
        <p:spPr>
          <a:xfrm>
            <a:off x="4495800" y="2133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3"/>
          <p:cNvSpPr/>
          <p:nvPr/>
        </p:nvSpPr>
        <p:spPr>
          <a:xfrm>
            <a:off x="3505200" y="42672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3"/>
          <p:cNvSpPr/>
          <p:nvPr/>
        </p:nvSpPr>
        <p:spPr>
          <a:xfrm>
            <a:off x="5486400" y="3276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3"/>
          <p:cNvSpPr/>
          <p:nvPr/>
        </p:nvSpPr>
        <p:spPr>
          <a:xfrm>
            <a:off x="6477000" y="38862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3"/>
          <p:cNvSpPr/>
          <p:nvPr/>
        </p:nvSpPr>
        <p:spPr>
          <a:xfrm>
            <a:off x="6248400" y="2514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3"/>
          <p:cNvSpPr/>
          <p:nvPr/>
        </p:nvSpPr>
        <p:spPr>
          <a:xfrm>
            <a:off x="8077200" y="38862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3"/>
          <p:cNvSpPr/>
          <p:nvPr/>
        </p:nvSpPr>
        <p:spPr>
          <a:xfrm>
            <a:off x="8305800" y="1828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3"/>
          <p:cNvSpPr/>
          <p:nvPr/>
        </p:nvSpPr>
        <p:spPr>
          <a:xfrm>
            <a:off x="6324600" y="1752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3"/>
          <p:cNvSpPr/>
          <p:nvPr/>
        </p:nvSpPr>
        <p:spPr>
          <a:xfrm>
            <a:off x="8001000" y="1676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3"/>
          <p:cNvSpPr/>
          <p:nvPr/>
        </p:nvSpPr>
        <p:spPr>
          <a:xfrm>
            <a:off x="6477000" y="3276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3"/>
          <p:cNvSpPr/>
          <p:nvPr/>
        </p:nvSpPr>
        <p:spPr>
          <a:xfrm>
            <a:off x="8229600" y="3048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3"/>
          <p:cNvSpPr/>
          <p:nvPr/>
        </p:nvSpPr>
        <p:spPr>
          <a:xfrm>
            <a:off x="6553200" y="4267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3"/>
          <p:cNvSpPr/>
          <p:nvPr/>
        </p:nvSpPr>
        <p:spPr>
          <a:xfrm>
            <a:off x="6858000" y="3810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3"/>
          <p:cNvSpPr/>
          <p:nvPr/>
        </p:nvSpPr>
        <p:spPr>
          <a:xfrm>
            <a:off x="6096000" y="4343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3"/>
          <p:cNvSpPr/>
          <p:nvPr/>
        </p:nvSpPr>
        <p:spPr>
          <a:xfrm>
            <a:off x="7620000" y="3048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3"/>
          <p:cNvSpPr/>
          <p:nvPr/>
        </p:nvSpPr>
        <p:spPr>
          <a:xfrm>
            <a:off x="7924800" y="2819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3"/>
          <p:cNvSpPr/>
          <p:nvPr/>
        </p:nvSpPr>
        <p:spPr>
          <a:xfrm>
            <a:off x="8458200" y="2514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3"/>
          <p:cNvSpPr/>
          <p:nvPr/>
        </p:nvSpPr>
        <p:spPr>
          <a:xfrm>
            <a:off x="7010400" y="3429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3"/>
          <p:cNvSpPr/>
          <p:nvPr/>
        </p:nvSpPr>
        <p:spPr>
          <a:xfrm>
            <a:off x="8305800" y="1447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3"/>
          <p:cNvSpPr/>
          <p:nvPr/>
        </p:nvSpPr>
        <p:spPr>
          <a:xfrm>
            <a:off x="7848600" y="3581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3"/>
          <p:cNvSpPr/>
          <p:nvPr/>
        </p:nvSpPr>
        <p:spPr>
          <a:xfrm>
            <a:off x="8382000" y="3581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3"/>
          <p:cNvSpPr/>
          <p:nvPr/>
        </p:nvSpPr>
        <p:spPr>
          <a:xfrm>
            <a:off x="7620000" y="4114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3"/>
          <p:cNvSpPr/>
          <p:nvPr/>
        </p:nvSpPr>
        <p:spPr>
          <a:xfrm>
            <a:off x="7924800" y="4343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3"/>
          <p:cNvSpPr/>
          <p:nvPr/>
        </p:nvSpPr>
        <p:spPr>
          <a:xfrm>
            <a:off x="8458200" y="4343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3"/>
          <p:cNvSpPr/>
          <p:nvPr/>
        </p:nvSpPr>
        <p:spPr>
          <a:xfrm>
            <a:off x="7086600" y="43434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3"/>
          <p:cNvSpPr/>
          <p:nvPr/>
        </p:nvSpPr>
        <p:spPr>
          <a:xfrm>
            <a:off x="7315200" y="3810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3"/>
          <p:cNvSpPr/>
          <p:nvPr/>
        </p:nvSpPr>
        <p:spPr>
          <a:xfrm>
            <a:off x="6553200" y="1371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3"/>
          <p:cNvSpPr/>
          <p:nvPr/>
        </p:nvSpPr>
        <p:spPr>
          <a:xfrm>
            <a:off x="6858000" y="1524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3"/>
          <p:cNvSpPr/>
          <p:nvPr/>
        </p:nvSpPr>
        <p:spPr>
          <a:xfrm>
            <a:off x="6477000" y="2133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3"/>
          <p:cNvSpPr/>
          <p:nvPr/>
        </p:nvSpPr>
        <p:spPr>
          <a:xfrm>
            <a:off x="6019800" y="1447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3"/>
          <p:cNvSpPr/>
          <p:nvPr/>
        </p:nvSpPr>
        <p:spPr>
          <a:xfrm>
            <a:off x="6096000" y="2133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3"/>
          <p:cNvSpPr/>
          <p:nvPr/>
        </p:nvSpPr>
        <p:spPr>
          <a:xfrm>
            <a:off x="6096000" y="38100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3"/>
          <p:cNvSpPr/>
          <p:nvPr/>
        </p:nvSpPr>
        <p:spPr>
          <a:xfrm>
            <a:off x="6096000" y="31242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3"/>
          <p:cNvSpPr/>
          <p:nvPr/>
        </p:nvSpPr>
        <p:spPr>
          <a:xfrm>
            <a:off x="7391400" y="3352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3"/>
          <p:cNvSpPr/>
          <p:nvPr/>
        </p:nvSpPr>
        <p:spPr>
          <a:xfrm>
            <a:off x="7315200" y="1447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3"/>
          <p:cNvSpPr/>
          <p:nvPr/>
        </p:nvSpPr>
        <p:spPr>
          <a:xfrm>
            <a:off x="7696200" y="1371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3"/>
          <p:cNvSpPr/>
          <p:nvPr/>
        </p:nvSpPr>
        <p:spPr>
          <a:xfrm>
            <a:off x="7162800" y="18288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3"/>
          <p:cNvSpPr/>
          <p:nvPr/>
        </p:nvSpPr>
        <p:spPr>
          <a:xfrm>
            <a:off x="7543800" y="1752600"/>
            <a:ext cx="228600" cy="22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4"/>
          <p:cNvSpPr txBox="1"/>
          <p:nvPr>
            <p:ph type="title"/>
          </p:nvPr>
        </p:nvSpPr>
        <p:spPr>
          <a:xfrm>
            <a:off x="457200" y="211455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lang="en-US" sz="3959"/>
              <a:t>This is a</a:t>
            </a:r>
            <a:br>
              <a:rPr b="1" i="0" lang="en-US" sz="3959" u="none" cap="none" strike="noStrike">
                <a:solidFill>
                  <a:srgbClr val="C00000"/>
                </a:solidFill>
                <a:latin typeface="Calibri"/>
                <a:ea typeface="Calibri"/>
                <a:cs typeface="Calibri"/>
                <a:sym typeface="Calibri"/>
              </a:rPr>
            </a:br>
            <a:r>
              <a:rPr lang="en-US" sz="6030"/>
              <a:t>Logistics Challenge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5"/>
          <p:cNvSpPr txBox="1"/>
          <p:nvPr>
            <p:ph type="title"/>
          </p:nvPr>
        </p:nvSpPr>
        <p:spPr>
          <a:xfrm>
            <a:off x="457200" y="211455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b="0" lang="en-US" sz="3959"/>
              <a:t>Example of logistics thinking</a:t>
            </a:r>
            <a:endParaRPr b="0" sz="3959"/>
          </a:p>
          <a:p>
            <a:pPr indent="0" lvl="0" marL="0" marR="0" rtl="0" algn="ctr">
              <a:spcBef>
                <a:spcPts val="0"/>
              </a:spcBef>
              <a:spcAft>
                <a:spcPts val="0"/>
              </a:spcAft>
              <a:buClr>
                <a:srgbClr val="C00000"/>
              </a:buClr>
              <a:buSzPts val="6030"/>
              <a:buFont typeface="Calibri"/>
              <a:buNone/>
            </a:pPr>
            <a:r>
              <a:rPr lang="en-US" sz="3959"/>
              <a:t>Why not just play with friends?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1" i="0" lang="en-US" sz="4400" u="none" cap="none" strike="noStrike">
                <a:solidFill>
                  <a:srgbClr val="C00000"/>
                </a:solidFill>
                <a:latin typeface="Calibri"/>
                <a:ea typeface="Calibri"/>
                <a:cs typeface="Calibri"/>
                <a:sym typeface="Calibri"/>
              </a:rPr>
              <a:t>Concurrency Ratios</a:t>
            </a:r>
            <a:endParaRPr/>
          </a:p>
        </p:txBody>
      </p:sp>
      <p:sp>
        <p:nvSpPr>
          <p:cNvPr id="609" name="Google Shape;609;p7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1" i="0" lang="en-US" sz="3200" u="none" cap="none" strike="noStrike">
                <a:solidFill>
                  <a:schemeClr val="dk1"/>
                </a:solidFill>
                <a:latin typeface="Calibri"/>
                <a:ea typeface="Calibri"/>
                <a:cs typeface="Calibri"/>
                <a:sym typeface="Calibri"/>
              </a:rPr>
              <a:t>MMO</a:t>
            </a:r>
            <a:r>
              <a:rPr b="0" i="0" lang="en-US" sz="3200" u="none" cap="none" strike="noStrike">
                <a:solidFill>
                  <a:schemeClr val="dk1"/>
                </a:solidFill>
                <a:latin typeface="Calibri"/>
                <a:ea typeface="Calibri"/>
                <a:cs typeface="Calibri"/>
                <a:sym typeface="Calibri"/>
              </a:rPr>
              <a:t>: 10:1</a:t>
            </a:r>
            <a:endParaRPr/>
          </a:p>
          <a:p>
            <a:pPr indent="-342900" lvl="0" marL="342900" marR="0" rtl="0" algn="l">
              <a:spcBef>
                <a:spcPts val="640"/>
              </a:spcBef>
              <a:spcAft>
                <a:spcPts val="0"/>
              </a:spcAft>
              <a:buClr>
                <a:schemeClr val="dk1"/>
              </a:buClr>
              <a:buSzPts val="3200"/>
              <a:buFont typeface="Arial"/>
              <a:buChar char="•"/>
            </a:pPr>
            <a:r>
              <a:rPr b="1" i="0" lang="en-US" sz="3200" u="none" cap="none" strike="noStrike">
                <a:solidFill>
                  <a:schemeClr val="dk1"/>
                </a:solidFill>
                <a:latin typeface="Calibri"/>
                <a:ea typeface="Calibri"/>
                <a:cs typeface="Calibri"/>
                <a:sym typeface="Calibri"/>
              </a:rPr>
              <a:t>Online Console Service</a:t>
            </a:r>
            <a:r>
              <a:rPr b="0" i="0" lang="en-US" sz="3200" u="none" cap="none" strike="noStrike">
                <a:solidFill>
                  <a:schemeClr val="dk1"/>
                </a:solidFill>
                <a:latin typeface="Calibri"/>
                <a:ea typeface="Calibri"/>
                <a:cs typeface="Calibri"/>
                <a:sym typeface="Calibri"/>
              </a:rPr>
              <a:t> (like Xbox Live): 25:1</a:t>
            </a:r>
            <a:endParaRPr/>
          </a:p>
          <a:p>
            <a:pPr indent="-342900" lvl="0" marL="342900" marR="0" rtl="0" algn="l">
              <a:spcBef>
                <a:spcPts val="640"/>
              </a:spcBef>
              <a:spcAft>
                <a:spcPts val="0"/>
              </a:spcAft>
              <a:buClr>
                <a:schemeClr val="dk1"/>
              </a:buClr>
              <a:buSzPts val="3200"/>
              <a:buFont typeface="Arial"/>
              <a:buChar char="•"/>
            </a:pPr>
            <a:r>
              <a:rPr b="1" i="0" lang="en-US" sz="3200" u="none" cap="none" strike="noStrike">
                <a:solidFill>
                  <a:schemeClr val="dk1"/>
                </a:solidFill>
                <a:latin typeface="Calibri"/>
                <a:ea typeface="Calibri"/>
                <a:cs typeface="Calibri"/>
                <a:sym typeface="Calibri"/>
              </a:rPr>
              <a:t>Individual Console game</a:t>
            </a:r>
            <a:r>
              <a:rPr b="0" i="0" lang="en-US" sz="3200" u="none" cap="none" strike="noStrike">
                <a:solidFill>
                  <a:schemeClr val="dk1"/>
                </a:solidFill>
                <a:latin typeface="Calibri"/>
                <a:ea typeface="Calibri"/>
                <a:cs typeface="Calibri"/>
                <a:sym typeface="Calibri"/>
              </a:rPr>
              <a:t>: 150:1</a:t>
            </a:r>
            <a:endParaRPr/>
          </a:p>
          <a:p>
            <a:pPr indent="-342900" lvl="0" marL="342900" marR="0" rtl="0" algn="l">
              <a:spcBef>
                <a:spcPts val="640"/>
              </a:spcBef>
              <a:spcAft>
                <a:spcPts val="0"/>
              </a:spcAft>
              <a:buClr>
                <a:schemeClr val="dk1"/>
              </a:buClr>
              <a:buSzPts val="3200"/>
              <a:buFont typeface="Arial"/>
              <a:buChar char="•"/>
            </a:pPr>
            <a:r>
              <a:rPr b="1" i="0" lang="en-US" sz="3200" u="none" cap="none" strike="noStrike">
                <a:solidFill>
                  <a:schemeClr val="dk1"/>
                </a:solidFill>
                <a:latin typeface="Calibri"/>
                <a:ea typeface="Calibri"/>
                <a:cs typeface="Calibri"/>
                <a:sym typeface="Calibri"/>
              </a:rPr>
              <a:t>Web game</a:t>
            </a:r>
            <a:r>
              <a:rPr b="0" i="0" lang="en-US" sz="3200" u="none" cap="none" strike="noStrike">
                <a:solidFill>
                  <a:schemeClr val="dk1"/>
                </a:solidFill>
                <a:latin typeface="Calibri"/>
                <a:ea typeface="Calibri"/>
                <a:cs typeface="Calibri"/>
                <a:sym typeface="Calibri"/>
              </a:rPr>
              <a:t>: 250:1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1" i="0" lang="en-US" sz="4400" u="none" cap="none" strike="noStrike">
                <a:solidFill>
                  <a:srgbClr val="C00000"/>
                </a:solidFill>
                <a:latin typeface="Calibri"/>
                <a:ea typeface="Calibri"/>
                <a:cs typeface="Calibri"/>
                <a:sym typeface="Calibri"/>
              </a:rPr>
              <a:t>Your Friends Aren’t Online</a:t>
            </a:r>
            <a:endParaRPr/>
          </a:p>
        </p:txBody>
      </p:sp>
      <p:sp>
        <p:nvSpPr>
          <p:cNvPr id="616" name="Google Shape;616;p7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a:t>Concurrency of </a:t>
            </a:r>
            <a:r>
              <a:rPr b="1" i="0" lang="en-US" sz="3200" u="none" cap="none" strike="noStrike">
                <a:solidFill>
                  <a:schemeClr val="dk1"/>
                </a:solidFill>
                <a:latin typeface="Calibri"/>
                <a:ea typeface="Calibri"/>
                <a:cs typeface="Calibri"/>
                <a:sym typeface="Calibri"/>
              </a:rPr>
              <a:t>25:</a:t>
            </a:r>
            <a:r>
              <a:rPr b="1" lang="en-US"/>
              <a:t>1</a:t>
            </a:r>
            <a:r>
              <a:rPr b="1" i="0" lang="en-US" sz="3200" u="none" cap="none" strike="noStrike">
                <a:solidFill>
                  <a:schemeClr val="dk1"/>
                </a:solidFill>
                <a:latin typeface="Calibri"/>
                <a:ea typeface="Calibri"/>
                <a:cs typeface="Calibri"/>
                <a:sym typeface="Calibri"/>
              </a:rPr>
              <a:t> means…</a:t>
            </a:r>
            <a:endParaRPr/>
          </a:p>
          <a:p>
            <a:pPr indent="-342900" lvl="0" marL="342900" marR="0" rtl="0" algn="l">
              <a:spcBef>
                <a:spcPts val="640"/>
              </a:spcBef>
              <a:spcAft>
                <a:spcPts val="0"/>
              </a:spcAft>
              <a:buClr>
                <a:schemeClr val="dk1"/>
              </a:buClr>
              <a:buSzPts val="3200"/>
              <a:buFont typeface="Arial"/>
              <a:buChar char="•"/>
            </a:pPr>
            <a:r>
              <a:rPr lang="en-US"/>
              <a:t>if you have 10</a:t>
            </a:r>
            <a:r>
              <a:rPr b="0" i="0" lang="en-US" sz="3200" u="none" cap="none" strike="noStrike">
                <a:solidFill>
                  <a:schemeClr val="dk1"/>
                </a:solidFill>
                <a:latin typeface="Calibri"/>
                <a:ea typeface="Calibri"/>
                <a:cs typeface="Calibri"/>
                <a:sym typeface="Calibri"/>
              </a:rPr>
              <a:t> friends…</a:t>
            </a:r>
            <a:endParaRPr/>
          </a:p>
          <a:p>
            <a:pPr indent="-342900" lvl="0" marL="342900" marR="0" rtl="0" algn="l">
              <a:spcBef>
                <a:spcPts val="640"/>
              </a:spcBef>
              <a:spcAft>
                <a:spcPts val="0"/>
              </a:spcAft>
              <a:buClr>
                <a:schemeClr val="dk1"/>
              </a:buClr>
              <a:buSzPts val="3200"/>
              <a:buFont typeface="Arial"/>
              <a:buChar char="•"/>
            </a:pPr>
            <a:r>
              <a:rPr lang="en-US"/>
              <a:t>33%</a:t>
            </a:r>
            <a:r>
              <a:rPr b="0" i="0" lang="en-US" sz="3200" u="none" cap="none" strike="noStrike">
                <a:solidFill>
                  <a:schemeClr val="dk1"/>
                </a:solidFill>
                <a:latin typeface="Calibri"/>
                <a:ea typeface="Calibri"/>
                <a:cs typeface="Calibri"/>
                <a:sym typeface="Calibri"/>
              </a:rPr>
              <a:t> chance </a:t>
            </a:r>
            <a:r>
              <a:rPr lang="en-US"/>
              <a:t>1 friend is </a:t>
            </a:r>
            <a:r>
              <a:rPr b="0" i="0" lang="en-US" sz="3200" u="none" cap="none" strike="noStrike">
                <a:solidFill>
                  <a:schemeClr val="dk1"/>
                </a:solidFill>
                <a:latin typeface="Calibri"/>
                <a:ea typeface="Calibri"/>
                <a:cs typeface="Calibri"/>
                <a:sym typeface="Calibri"/>
              </a:rPr>
              <a:t>online when you are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5" name="Shape 325"/>
        <p:cNvGrpSpPr/>
        <p:nvPr/>
      </p:nvGrpSpPr>
      <p:grpSpPr>
        <a:xfrm>
          <a:off x="0" y="0"/>
          <a:ext cx="0" cy="0"/>
          <a:chOff x="0" y="0"/>
          <a:chExt cx="0" cy="0"/>
        </a:xfrm>
      </p:grpSpPr>
      <p:sp>
        <p:nvSpPr>
          <p:cNvPr id="326" name="Google Shape;326;p51"/>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327" name="Google Shape;327;p51"/>
          <p:cNvPicPr preferRelativeResize="0"/>
          <p:nvPr/>
        </p:nvPicPr>
        <p:blipFill>
          <a:blip r:embed="rId3">
            <a:alphaModFix/>
          </a:blip>
          <a:stretch>
            <a:fillRect/>
          </a:stretch>
        </p:blipFill>
        <p:spPr>
          <a:xfrm>
            <a:off x="2896753" y="1872400"/>
            <a:ext cx="3423100" cy="1604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Tapping Friend Networks</a:t>
            </a:r>
            <a:endParaRPr/>
          </a:p>
        </p:txBody>
      </p:sp>
      <p:sp>
        <p:nvSpPr>
          <p:cNvPr id="623" name="Google Shape;623;p78"/>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lang="en-US"/>
              <a:t>Transfer existing friends to a new social space?</a:t>
            </a:r>
            <a:endParaRPr/>
          </a:p>
          <a:p>
            <a:pPr indent="-342900" lvl="0" marL="342900" marR="0" rtl="0" algn="l">
              <a:spcBef>
                <a:spcPts val="640"/>
              </a:spcBef>
              <a:spcAft>
                <a:spcPts val="0"/>
              </a:spcAft>
              <a:buClr>
                <a:schemeClr val="dk1"/>
              </a:buClr>
              <a:buSzPts val="3200"/>
              <a:buFont typeface="Arial"/>
              <a:buChar char="•"/>
            </a:pPr>
            <a:r>
              <a:rPr lang="en-US"/>
              <a:t>Yes! But expensive! Costs social capital</a:t>
            </a:r>
            <a:endParaRPr/>
          </a:p>
          <a:p>
            <a:pPr indent="-342900" lvl="0" marL="342900" marR="0" rtl="0" algn="l">
              <a:spcBef>
                <a:spcPts val="640"/>
              </a:spcBef>
              <a:spcAft>
                <a:spcPts val="0"/>
              </a:spcAft>
              <a:buClr>
                <a:schemeClr val="dk1"/>
              </a:buClr>
              <a:buSzPts val="3200"/>
              <a:buFont typeface="Arial"/>
              <a:buChar char="•"/>
            </a:pPr>
            <a:r>
              <a:rPr lang="en-US"/>
              <a:t>Need to schedule shared meeting times </a:t>
            </a:r>
            <a:endParaRPr/>
          </a:p>
          <a:p>
            <a:pPr indent="-342900" lvl="0" marL="342900" marR="0" rtl="0" algn="l">
              <a:spcBef>
                <a:spcPts val="640"/>
              </a:spcBef>
              <a:spcAft>
                <a:spcPts val="0"/>
              </a:spcAft>
              <a:buClr>
                <a:schemeClr val="dk1"/>
              </a:buClr>
              <a:buSzPts val="3200"/>
              <a:buFont typeface="Arial"/>
              <a:buChar char="•"/>
            </a:pPr>
            <a:r>
              <a:rPr lang="en-US"/>
              <a:t>Which costs attention and social capital </a:t>
            </a:r>
            <a:endParaRPr/>
          </a:p>
          <a:p>
            <a:pPr indent="-342900" lvl="0" marL="342900" marR="0" rtl="0" algn="l">
              <a:spcBef>
                <a:spcPts val="640"/>
              </a:spcBef>
              <a:spcAft>
                <a:spcPts val="0"/>
              </a:spcAft>
              <a:buClr>
                <a:schemeClr val="dk1"/>
              </a:buClr>
              <a:buSzPts val="3200"/>
              <a:buFont typeface="Arial"/>
              <a:buChar char="•"/>
            </a:pPr>
            <a:r>
              <a:rPr lang="en-US"/>
              <a:t>No serendipity.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9"/>
          <p:cNvSpPr txBox="1"/>
          <p:nvPr>
            <p:ph type="title"/>
          </p:nvPr>
        </p:nvSpPr>
        <p:spPr>
          <a:xfrm>
            <a:off x="381000" y="1295400"/>
            <a:ext cx="8077200" cy="3581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4400"/>
              <a:buFont typeface="Calibri"/>
              <a:buNone/>
            </a:pPr>
            <a:r>
              <a:rPr b="0" lang="en-US" sz="2400">
                <a:solidFill>
                  <a:srgbClr val="666666"/>
                </a:solidFill>
              </a:rPr>
              <a:t>The insight</a:t>
            </a:r>
            <a:endParaRPr b="0" sz="2400">
              <a:solidFill>
                <a:srgbClr val="666666"/>
              </a:solidFill>
            </a:endParaRPr>
          </a:p>
          <a:p>
            <a:pPr indent="0" lvl="0" marL="0" rtl="0" algn="l">
              <a:spcBef>
                <a:spcPts val="0"/>
              </a:spcBef>
              <a:spcAft>
                <a:spcPts val="0"/>
              </a:spcAft>
              <a:buClr>
                <a:srgbClr val="C00000"/>
              </a:buClr>
              <a:buSzPts val="4400"/>
              <a:buFont typeface="Calibri"/>
              <a:buNone/>
            </a:pPr>
            <a:r>
              <a:rPr b="0" lang="en-US" sz="3600"/>
              <a:t>Old friendships </a:t>
            </a:r>
            <a:r>
              <a:rPr lang="en-US" sz="3600"/>
              <a:t>rarely transfer</a:t>
            </a:r>
            <a:r>
              <a:rPr b="0" lang="en-US" sz="3600"/>
              <a:t> to new contexts due to</a:t>
            </a:r>
            <a:r>
              <a:rPr lang="en-US" sz="3600"/>
              <a:t> logistics</a:t>
            </a:r>
            <a:endParaRPr sz="3600"/>
          </a:p>
          <a:p>
            <a:pPr indent="0" lvl="0" marL="0" rtl="0" algn="l">
              <a:spcBef>
                <a:spcPts val="0"/>
              </a:spcBef>
              <a:spcAft>
                <a:spcPts val="0"/>
              </a:spcAft>
              <a:buClr>
                <a:srgbClr val="C00000"/>
              </a:buClr>
              <a:buSzPts val="4400"/>
              <a:buFont typeface="Calibri"/>
              <a:buNone/>
            </a:pPr>
            <a:br>
              <a:rPr b="0" lang="en-US" sz="2400">
                <a:solidFill>
                  <a:srgbClr val="666666"/>
                </a:solidFill>
              </a:rPr>
            </a:br>
            <a:r>
              <a:rPr b="0" lang="en-US" sz="2400">
                <a:solidFill>
                  <a:srgbClr val="666666"/>
                </a:solidFill>
              </a:rPr>
              <a:t>Design bomb</a:t>
            </a:r>
            <a:endParaRPr b="0" sz="2400">
              <a:solidFill>
                <a:srgbClr val="666666"/>
              </a:solidFill>
            </a:endParaRPr>
          </a:p>
          <a:p>
            <a:pPr indent="0" lvl="0" marL="0" rtl="0" algn="l">
              <a:spcBef>
                <a:spcPts val="0"/>
              </a:spcBef>
              <a:spcAft>
                <a:spcPts val="0"/>
              </a:spcAft>
              <a:buClr>
                <a:srgbClr val="C00000"/>
              </a:buClr>
              <a:buSzPts val="4400"/>
              <a:buFont typeface="Calibri"/>
              <a:buNone/>
            </a:pPr>
            <a:r>
              <a:rPr lang="en-US" sz="3600"/>
              <a:t>So you need to build up new friends out of strangers. </a:t>
            </a:r>
            <a:r>
              <a:rPr lang="en-US" sz="2400">
                <a:solidFill>
                  <a:srgbClr val="999999"/>
                </a:solidFill>
              </a:rPr>
              <a:t>UGH!</a:t>
            </a:r>
            <a:endParaRPr sz="2400">
              <a:solidFill>
                <a:srgbClr val="999999"/>
              </a:solidFill>
            </a:endParaRPr>
          </a:p>
        </p:txBody>
      </p:sp>
      <p:pic>
        <p:nvPicPr>
          <p:cNvPr id="630" name="Google Shape;630;p79"/>
          <p:cNvPicPr preferRelativeResize="0"/>
          <p:nvPr/>
        </p:nvPicPr>
        <p:blipFill>
          <a:blip r:embed="rId3">
            <a:alphaModFix/>
          </a:blip>
          <a:stretch>
            <a:fillRect/>
          </a:stretch>
        </p:blipFill>
        <p:spPr>
          <a:xfrm>
            <a:off x="6858000" y="-838200"/>
            <a:ext cx="3200400" cy="3200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635" name="Shape 635"/>
        <p:cNvGrpSpPr/>
        <p:nvPr/>
      </p:nvGrpSpPr>
      <p:grpSpPr>
        <a:xfrm>
          <a:off x="0" y="0"/>
          <a:ext cx="0" cy="0"/>
          <a:chOff x="0" y="0"/>
          <a:chExt cx="0" cy="0"/>
        </a:xfrm>
      </p:grpSpPr>
      <p:sp>
        <p:nvSpPr>
          <p:cNvPr id="636" name="Google Shape;636;p80"/>
          <p:cNvSpPr txBox="1"/>
          <p:nvPr>
            <p:ph type="title"/>
          </p:nvPr>
        </p:nvSpPr>
        <p:spPr>
          <a:xfrm>
            <a:off x="304800" y="2971800"/>
            <a:ext cx="8686800" cy="19812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6030"/>
              <a:buFont typeface="Calibri"/>
              <a:buNone/>
            </a:pPr>
            <a:r>
              <a:rPr lang="en-US" sz="3959">
                <a:solidFill>
                  <a:srgbClr val="FFFFFF"/>
                </a:solidFill>
              </a:rPr>
              <a:t>Design Tools to </a:t>
            </a:r>
            <a:endParaRPr sz="3959">
              <a:solidFill>
                <a:srgbClr val="FFFFFF"/>
              </a:solidFill>
            </a:endParaRPr>
          </a:p>
          <a:p>
            <a:pPr indent="0" lvl="0" marL="0" marR="0" rtl="0" algn="l">
              <a:spcBef>
                <a:spcPts val="0"/>
              </a:spcBef>
              <a:spcAft>
                <a:spcPts val="0"/>
              </a:spcAft>
              <a:buClr>
                <a:srgbClr val="C00000"/>
              </a:buClr>
              <a:buSzPts val="6030"/>
              <a:buFont typeface="Calibri"/>
              <a:buNone/>
            </a:pPr>
            <a:r>
              <a:rPr lang="en-US" sz="6000">
                <a:solidFill>
                  <a:srgbClr val="FFFFFF"/>
                </a:solidFill>
              </a:rPr>
              <a:t>Maximize Proximity</a:t>
            </a:r>
            <a:endParaRPr sz="6000">
              <a:solidFill>
                <a:srgbClr val="FFFFFF"/>
              </a:solidFill>
            </a:endParaRPr>
          </a:p>
        </p:txBody>
      </p:sp>
      <p:pic>
        <p:nvPicPr>
          <p:cNvPr id="637" name="Google Shape;637;p80"/>
          <p:cNvPicPr preferRelativeResize="0"/>
          <p:nvPr/>
        </p:nvPicPr>
        <p:blipFill>
          <a:blip r:embed="rId3">
            <a:alphaModFix/>
          </a:blip>
          <a:stretch>
            <a:fillRect/>
          </a:stretch>
        </p:blipFill>
        <p:spPr>
          <a:xfrm>
            <a:off x="5410200" y="-1295400"/>
            <a:ext cx="5105400" cy="5105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Basic Tools</a:t>
            </a:r>
            <a:endParaRPr/>
          </a:p>
        </p:txBody>
      </p:sp>
      <p:sp>
        <p:nvSpPr>
          <p:cNvPr id="643" name="Google Shape;643;p8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SzPts val="3200"/>
              <a:buChar char="•"/>
            </a:pPr>
            <a:r>
              <a:rPr b="1" lang="en-US"/>
              <a:t>Persistent </a:t>
            </a:r>
            <a:r>
              <a:rPr b="1" lang="en-US"/>
              <a:t>Identity</a:t>
            </a:r>
            <a:r>
              <a:rPr lang="en-US"/>
              <a:t>: </a:t>
            </a:r>
            <a:r>
              <a:rPr lang="en-US"/>
              <a:t>+Repeat Encounters</a:t>
            </a:r>
            <a:endParaRPr/>
          </a:p>
          <a:p>
            <a:pPr indent="-342900" lvl="0" marL="342900" rtl="0" algn="l">
              <a:spcBef>
                <a:spcPts val="640"/>
              </a:spcBef>
              <a:spcAft>
                <a:spcPts val="0"/>
              </a:spcAft>
              <a:buSzPts val="3200"/>
              <a:buChar char="•"/>
            </a:pPr>
            <a:r>
              <a:rPr b="1" lang="en-US"/>
              <a:t>Events</a:t>
            </a:r>
            <a:r>
              <a:rPr lang="en-US"/>
              <a:t>: +Density</a:t>
            </a:r>
            <a:endParaRPr b="1"/>
          </a:p>
          <a:p>
            <a:pPr indent="-342900" lvl="0" marL="342900" rtl="0" algn="l">
              <a:spcBef>
                <a:spcPts val="640"/>
              </a:spcBef>
              <a:spcAft>
                <a:spcPts val="0"/>
              </a:spcAft>
              <a:buSzPts val="3200"/>
              <a:buChar char="•"/>
            </a:pPr>
            <a:r>
              <a:rPr b="1" lang="en-US"/>
              <a:t>Daily Incentives</a:t>
            </a:r>
            <a:r>
              <a:rPr lang="en-US"/>
              <a:t>: +Repeat Encounters</a:t>
            </a:r>
            <a:endParaRPr/>
          </a:p>
          <a:p>
            <a:pPr indent="-342900" lvl="0" marL="342900" rtl="0" algn="l">
              <a:spcBef>
                <a:spcPts val="640"/>
              </a:spcBef>
              <a:spcAft>
                <a:spcPts val="0"/>
              </a:spcAft>
              <a:buSzPts val="3200"/>
              <a:buChar char="•"/>
            </a:pPr>
            <a:r>
              <a:rPr b="1" lang="en-US"/>
              <a:t>Offline Communities</a:t>
            </a:r>
            <a:r>
              <a:rPr lang="en-US"/>
              <a:t>: +Repeat Encounters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48" name="Shape 648"/>
        <p:cNvGrpSpPr/>
        <p:nvPr/>
      </p:nvGrpSpPr>
      <p:grpSpPr>
        <a:xfrm>
          <a:off x="0" y="0"/>
          <a:ext cx="0" cy="0"/>
          <a:chOff x="0" y="0"/>
          <a:chExt cx="0" cy="0"/>
        </a:xfrm>
      </p:grpSpPr>
      <p:sp>
        <p:nvSpPr>
          <p:cNvPr id="649" name="Google Shape;649;p82"/>
          <p:cNvSpPr txBox="1"/>
          <p:nvPr>
            <p:ph idx="1" type="body"/>
          </p:nvPr>
        </p:nvSpPr>
        <p:spPr>
          <a:xfrm>
            <a:off x="457200" y="1524000"/>
            <a:ext cx="8229600" cy="30708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Clr>
                <a:srgbClr val="FFFFFF"/>
              </a:buClr>
              <a:buSzPts val="3200"/>
              <a:buChar char="•"/>
            </a:pPr>
            <a:r>
              <a:rPr lang="en-US">
                <a:solidFill>
                  <a:srgbClr val="FFFFFF"/>
                </a:solidFill>
              </a:rPr>
              <a:t>Anonymous players</a:t>
            </a:r>
            <a:endParaRPr>
              <a:solidFill>
                <a:srgbClr val="FFFFFF"/>
              </a:solidFill>
            </a:endParaRPr>
          </a:p>
          <a:p>
            <a:pPr indent="-342900" lvl="0" marL="342900" rtl="0" algn="l">
              <a:spcBef>
                <a:spcPts val="640"/>
              </a:spcBef>
              <a:spcAft>
                <a:spcPts val="0"/>
              </a:spcAft>
              <a:buClr>
                <a:srgbClr val="FFFFFF"/>
              </a:buClr>
              <a:buSzPts val="3200"/>
              <a:buChar char="•"/>
            </a:pPr>
            <a:r>
              <a:rPr lang="en-US">
                <a:solidFill>
                  <a:srgbClr val="FFFFFF"/>
                </a:solidFill>
              </a:rPr>
              <a:t>Huge, empty areas</a:t>
            </a:r>
            <a:endParaRPr>
              <a:solidFill>
                <a:srgbClr val="FFFFFF"/>
              </a:solidFill>
            </a:endParaRPr>
          </a:p>
          <a:p>
            <a:pPr indent="-342900" lvl="0" marL="342900" rtl="0" algn="l">
              <a:spcBef>
                <a:spcPts val="640"/>
              </a:spcBef>
              <a:spcAft>
                <a:spcPts val="0"/>
              </a:spcAft>
              <a:buClr>
                <a:srgbClr val="FFFFFF"/>
              </a:buClr>
              <a:buSzPts val="3200"/>
              <a:buChar char="•"/>
            </a:pPr>
            <a:r>
              <a:rPr lang="en-US">
                <a:solidFill>
                  <a:srgbClr val="FFFFFF"/>
                </a:solidFill>
              </a:rPr>
              <a:t>Many gameplay modes</a:t>
            </a:r>
            <a:endParaRPr>
              <a:solidFill>
                <a:srgbClr val="FFFFFF"/>
              </a:solidFill>
            </a:endParaRPr>
          </a:p>
          <a:p>
            <a:pPr indent="-342900" lvl="0" marL="342900" rtl="0" algn="l">
              <a:spcBef>
                <a:spcPts val="640"/>
              </a:spcBef>
              <a:spcAft>
                <a:spcPts val="0"/>
              </a:spcAft>
              <a:buClr>
                <a:srgbClr val="FFFFFF"/>
              </a:buClr>
              <a:buSzPts val="3200"/>
              <a:buChar char="•"/>
            </a:pPr>
            <a:r>
              <a:rPr lang="en-US">
                <a:solidFill>
                  <a:srgbClr val="FFFFFF"/>
                </a:solidFill>
              </a:rPr>
              <a:t>Separating player by skill</a:t>
            </a:r>
            <a:endParaRPr>
              <a:solidFill>
                <a:srgbClr val="FFFFFF"/>
              </a:solidFill>
            </a:endParaRPr>
          </a:p>
        </p:txBody>
      </p:sp>
      <p:sp>
        <p:nvSpPr>
          <p:cNvPr id="650" name="Google Shape;650;p82"/>
          <p:cNvSpPr txBox="1"/>
          <p:nvPr>
            <p:ph type="title"/>
          </p:nvPr>
        </p:nvSpPr>
        <p:spPr>
          <a:xfrm>
            <a:off x="1295400" y="228600"/>
            <a:ext cx="73914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a:solidFill>
                  <a:srgbClr val="FFFFFF"/>
                </a:solidFill>
              </a:rPr>
              <a:t>Basic Anti-</a:t>
            </a:r>
            <a:r>
              <a:rPr lang="en-US">
                <a:solidFill>
                  <a:srgbClr val="FFFFFF"/>
                </a:solidFill>
              </a:rPr>
              <a:t>Patterns</a:t>
            </a:r>
            <a:endParaRPr b="1" i="0" sz="4400" u="none" cap="none" strike="noStrike">
              <a:solidFill>
                <a:srgbClr val="FFFFFF"/>
              </a:solidFill>
              <a:latin typeface="Calibri"/>
              <a:ea typeface="Calibri"/>
              <a:cs typeface="Calibri"/>
              <a:sym typeface="Calibri"/>
            </a:endParaRPr>
          </a:p>
        </p:txBody>
      </p:sp>
      <p:pic>
        <p:nvPicPr>
          <p:cNvPr id="651" name="Google Shape;651;p82"/>
          <p:cNvPicPr preferRelativeResize="0"/>
          <p:nvPr/>
        </p:nvPicPr>
        <p:blipFill>
          <a:blip r:embed="rId3">
            <a:alphaModFix/>
          </a:blip>
          <a:stretch>
            <a:fillRect/>
          </a:stretch>
        </p:blipFill>
        <p:spPr>
          <a:xfrm>
            <a:off x="228600" y="228598"/>
            <a:ext cx="866123" cy="9906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56" name="Shape 656"/>
        <p:cNvGrpSpPr/>
        <p:nvPr/>
      </p:nvGrpSpPr>
      <p:grpSpPr>
        <a:xfrm>
          <a:off x="0" y="0"/>
          <a:ext cx="0" cy="0"/>
          <a:chOff x="0" y="0"/>
          <a:chExt cx="0" cy="0"/>
        </a:xfrm>
      </p:grpSpPr>
      <p:sp>
        <p:nvSpPr>
          <p:cNvPr id="657" name="Google Shape;657;p83"/>
          <p:cNvSpPr txBox="1"/>
          <p:nvPr>
            <p:ph type="title"/>
          </p:nvPr>
        </p:nvSpPr>
        <p:spPr>
          <a:xfrm>
            <a:off x="457200" y="2667000"/>
            <a:ext cx="8382000" cy="213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b="0" lang="en-US">
                <a:solidFill>
                  <a:srgbClr val="FFFFFF"/>
                </a:solidFill>
              </a:rPr>
              <a:t>The Big Anti-Pattern</a:t>
            </a:r>
            <a:endParaRPr>
              <a:solidFill>
                <a:srgbClr val="FFFFFF"/>
              </a:solidFill>
            </a:endParaRPr>
          </a:p>
          <a:p>
            <a:pPr indent="0" lvl="0" marL="0" marR="0" rtl="0" algn="l">
              <a:spcBef>
                <a:spcPts val="0"/>
              </a:spcBef>
              <a:spcAft>
                <a:spcPts val="0"/>
              </a:spcAft>
              <a:buClr>
                <a:srgbClr val="C00000"/>
              </a:buClr>
              <a:buSzPts val="4400"/>
              <a:buFont typeface="Calibri"/>
              <a:buNone/>
            </a:pPr>
            <a:r>
              <a:rPr lang="en-US" sz="7200">
                <a:solidFill>
                  <a:srgbClr val="FFFFFF"/>
                </a:solidFill>
              </a:rPr>
              <a:t>Matches</a:t>
            </a:r>
            <a:endParaRPr sz="7200">
              <a:solidFill>
                <a:srgbClr val="FFFFFF"/>
              </a:solidFill>
            </a:endParaRPr>
          </a:p>
        </p:txBody>
      </p:sp>
      <p:pic>
        <p:nvPicPr>
          <p:cNvPr id="658" name="Google Shape;658;p83"/>
          <p:cNvPicPr preferRelativeResize="0"/>
          <p:nvPr/>
        </p:nvPicPr>
        <p:blipFill>
          <a:blip r:embed="rId3">
            <a:alphaModFix/>
          </a:blip>
          <a:stretch>
            <a:fillRect/>
          </a:stretch>
        </p:blipFill>
        <p:spPr>
          <a:xfrm>
            <a:off x="6019800" y="-914400"/>
            <a:ext cx="3505198" cy="39624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3" name="Shape 663"/>
        <p:cNvGrpSpPr/>
        <p:nvPr/>
      </p:nvGrpSpPr>
      <p:grpSpPr>
        <a:xfrm>
          <a:off x="0" y="0"/>
          <a:ext cx="0" cy="0"/>
          <a:chOff x="0" y="0"/>
          <a:chExt cx="0" cy="0"/>
        </a:xfrm>
      </p:grpSpPr>
      <p:sp>
        <p:nvSpPr>
          <p:cNvPr id="664" name="Google Shape;664;p84"/>
          <p:cNvSpPr txBox="1"/>
          <p:nvPr>
            <p:ph type="title"/>
          </p:nvPr>
        </p:nvSpPr>
        <p:spPr>
          <a:xfrm>
            <a:off x="1295400" y="205979"/>
            <a:ext cx="73914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b="1" i="0" lang="en-US" sz="4400" u="none" cap="none" strike="noStrike">
                <a:solidFill>
                  <a:srgbClr val="FFFFFF"/>
                </a:solidFill>
                <a:latin typeface="Calibri"/>
                <a:ea typeface="Calibri"/>
                <a:cs typeface="Calibri"/>
                <a:sym typeface="Calibri"/>
              </a:rPr>
              <a:t>The Amazing Eternals</a:t>
            </a:r>
            <a:endParaRPr>
              <a:solidFill>
                <a:srgbClr val="FFFFFF"/>
              </a:solidFill>
            </a:endParaRPr>
          </a:p>
        </p:txBody>
      </p:sp>
      <p:sp>
        <p:nvSpPr>
          <p:cNvPr id="665" name="Google Shape;665;p84"/>
          <p:cNvSpPr txBox="1"/>
          <p:nvPr>
            <p:ph idx="1" type="body"/>
          </p:nvPr>
        </p:nvSpPr>
        <p:spPr>
          <a:xfrm>
            <a:off x="1447800" y="1352700"/>
            <a:ext cx="7239000" cy="344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rgbClr val="FFFFFF"/>
                </a:solidFill>
                <a:latin typeface="Calibri"/>
                <a:ea typeface="Calibri"/>
                <a:cs typeface="Calibri"/>
                <a:sym typeface="Calibri"/>
              </a:rPr>
              <a:t>“</a:t>
            </a:r>
            <a:r>
              <a:rPr b="0" i="1" lang="en-US" sz="3200" u="none" cap="none" strike="noStrike">
                <a:solidFill>
                  <a:srgbClr val="FFFFFF"/>
                </a:solidFill>
                <a:latin typeface="Calibri"/>
                <a:ea typeface="Calibri"/>
                <a:cs typeface="Calibri"/>
                <a:sym typeface="Calibri"/>
              </a:rPr>
              <a:t>Unfortunately, the game </a:t>
            </a:r>
            <a:r>
              <a:rPr i="1" lang="en-US" sz="3200" u="none" cap="none" strike="noStrike">
                <a:solidFill>
                  <a:srgbClr val="FFFFFF"/>
                </a:solidFill>
              </a:rPr>
              <a:t>wasn’t attracting players fast enough to support </a:t>
            </a:r>
            <a:r>
              <a:rPr b="1" i="1" lang="en-US" sz="3200" u="none" cap="none" strike="noStrike">
                <a:solidFill>
                  <a:srgbClr val="FFFFFF"/>
                </a:solidFill>
              </a:rPr>
              <a:t>a viable matchmaking player base</a:t>
            </a:r>
            <a:r>
              <a:rPr b="0" i="1" lang="en-US" sz="3200" u="none" cap="none" strike="noStrike">
                <a:solidFill>
                  <a:srgbClr val="FFFFFF"/>
                </a:solidFill>
                <a:latin typeface="Calibri"/>
                <a:ea typeface="Calibri"/>
                <a:cs typeface="Calibri"/>
                <a:sym typeface="Calibri"/>
              </a:rPr>
              <a:t> with the current game design direction, which is the lifeblood of this type of game</a:t>
            </a:r>
            <a:r>
              <a:rPr b="0" i="0" lang="en-US" sz="3200" u="none" cap="none" strike="noStrike">
                <a:solidFill>
                  <a:srgbClr val="FFFFFF"/>
                </a:solidFill>
                <a:latin typeface="Calibri"/>
                <a:ea typeface="Calibri"/>
                <a:cs typeface="Calibri"/>
                <a:sym typeface="Calibri"/>
              </a:rPr>
              <a:t>” </a:t>
            </a:r>
            <a:endParaRPr b="0" i="0" sz="3200" u="none" cap="none" strike="noStrike">
              <a:solidFill>
                <a:srgbClr val="FFFFFF"/>
              </a:solidFill>
              <a:latin typeface="Calibri"/>
              <a:ea typeface="Calibri"/>
              <a:cs typeface="Calibri"/>
              <a:sym typeface="Calibri"/>
            </a:endParaRPr>
          </a:p>
          <a:p>
            <a:pPr indent="0" lvl="0" marL="0" marR="0" rtl="0" algn="l">
              <a:spcBef>
                <a:spcPts val="0"/>
              </a:spcBef>
              <a:spcAft>
                <a:spcPts val="0"/>
              </a:spcAft>
              <a:buClr>
                <a:schemeClr val="dk1"/>
              </a:buClr>
              <a:buSzPts val="3200"/>
              <a:buFont typeface="Arial"/>
              <a:buNone/>
            </a:pPr>
            <a:r>
              <a:rPr b="0" i="0" lang="en-US" sz="3200" u="none" cap="none" strike="noStrike">
                <a:solidFill>
                  <a:srgbClr val="FFFFFF"/>
                </a:solidFill>
                <a:latin typeface="Calibri"/>
                <a:ea typeface="Calibri"/>
                <a:cs typeface="Calibri"/>
                <a:sym typeface="Calibri"/>
              </a:rPr>
              <a:t>– Digital Extremes</a:t>
            </a:r>
            <a:endParaRPr>
              <a:solidFill>
                <a:srgbClr val="FFFFFF"/>
              </a:solidFill>
            </a:endParaRPr>
          </a:p>
        </p:txBody>
      </p:sp>
      <p:pic>
        <p:nvPicPr>
          <p:cNvPr id="666" name="Google Shape;666;p84"/>
          <p:cNvPicPr preferRelativeResize="0"/>
          <p:nvPr/>
        </p:nvPicPr>
        <p:blipFill>
          <a:blip r:embed="rId3">
            <a:alphaModFix/>
          </a:blip>
          <a:stretch>
            <a:fillRect/>
          </a:stretch>
        </p:blipFill>
        <p:spPr>
          <a:xfrm>
            <a:off x="228600" y="228598"/>
            <a:ext cx="866123" cy="9906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5"/>
          <p:cNvSpPr/>
          <p:nvPr/>
        </p:nvSpPr>
        <p:spPr>
          <a:xfrm>
            <a:off x="5562600" y="1143000"/>
            <a:ext cx="2514600" cy="1295400"/>
          </a:xfrm>
          <a:prstGeom prst="rect">
            <a:avLst/>
          </a:prstGeom>
          <a:noFill/>
          <a:ln cap="flat" cmpd="sng" w="3810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5"/>
          <p:cNvSpPr/>
          <p:nvPr/>
        </p:nvSpPr>
        <p:spPr>
          <a:xfrm>
            <a:off x="5867400" y="13716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73" name="Google Shape;673;p85"/>
          <p:cNvSpPr/>
          <p:nvPr/>
        </p:nvSpPr>
        <p:spPr>
          <a:xfrm>
            <a:off x="6400800" y="13716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5"/>
          <p:cNvSpPr/>
          <p:nvPr/>
        </p:nvSpPr>
        <p:spPr>
          <a:xfrm>
            <a:off x="5867400" y="19050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75" name="Google Shape;675;p85"/>
          <p:cNvSpPr/>
          <p:nvPr/>
        </p:nvSpPr>
        <p:spPr>
          <a:xfrm>
            <a:off x="6400800" y="1905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5"/>
          <p:cNvSpPr/>
          <p:nvPr/>
        </p:nvSpPr>
        <p:spPr>
          <a:xfrm>
            <a:off x="6934200" y="1371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5"/>
          <p:cNvSpPr/>
          <p:nvPr/>
        </p:nvSpPr>
        <p:spPr>
          <a:xfrm>
            <a:off x="7467600" y="1371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5"/>
          <p:cNvSpPr/>
          <p:nvPr/>
        </p:nvSpPr>
        <p:spPr>
          <a:xfrm>
            <a:off x="6934200" y="1905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5"/>
          <p:cNvSpPr/>
          <p:nvPr/>
        </p:nvSpPr>
        <p:spPr>
          <a:xfrm>
            <a:off x="7467600" y="1905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5"/>
          <p:cNvSpPr/>
          <p:nvPr/>
        </p:nvSpPr>
        <p:spPr>
          <a:xfrm>
            <a:off x="1524000" y="1143000"/>
            <a:ext cx="2438400" cy="29718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5"/>
          <p:cNvSpPr/>
          <p:nvPr/>
        </p:nvSpPr>
        <p:spPr>
          <a:xfrm>
            <a:off x="2133600" y="1371600"/>
            <a:ext cx="304800" cy="3048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5"/>
          <p:cNvSpPr/>
          <p:nvPr/>
        </p:nvSpPr>
        <p:spPr>
          <a:xfrm>
            <a:off x="1752600" y="1981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5"/>
          <p:cNvSpPr/>
          <p:nvPr/>
        </p:nvSpPr>
        <p:spPr>
          <a:xfrm>
            <a:off x="2667000" y="2286000"/>
            <a:ext cx="304800" cy="3048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5"/>
          <p:cNvSpPr/>
          <p:nvPr/>
        </p:nvSpPr>
        <p:spPr>
          <a:xfrm>
            <a:off x="1905000" y="2819400"/>
            <a:ext cx="304800" cy="3048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5"/>
          <p:cNvSpPr/>
          <p:nvPr/>
        </p:nvSpPr>
        <p:spPr>
          <a:xfrm>
            <a:off x="3352800" y="2590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5"/>
          <p:cNvSpPr/>
          <p:nvPr/>
        </p:nvSpPr>
        <p:spPr>
          <a:xfrm>
            <a:off x="3048000" y="32766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5"/>
          <p:cNvSpPr/>
          <p:nvPr/>
        </p:nvSpPr>
        <p:spPr>
          <a:xfrm>
            <a:off x="1981200" y="35814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5"/>
          <p:cNvSpPr/>
          <p:nvPr/>
        </p:nvSpPr>
        <p:spPr>
          <a:xfrm>
            <a:off x="3276600" y="16764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5"/>
          <p:cNvSpPr/>
          <p:nvPr/>
        </p:nvSpPr>
        <p:spPr>
          <a:xfrm>
            <a:off x="5562600" y="2743200"/>
            <a:ext cx="2514600" cy="12954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5"/>
          <p:cNvSpPr/>
          <p:nvPr/>
        </p:nvSpPr>
        <p:spPr>
          <a:xfrm>
            <a:off x="5867400" y="29718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5"/>
          <p:cNvSpPr/>
          <p:nvPr/>
        </p:nvSpPr>
        <p:spPr>
          <a:xfrm>
            <a:off x="6400800" y="29718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5"/>
          <p:cNvSpPr/>
          <p:nvPr/>
        </p:nvSpPr>
        <p:spPr>
          <a:xfrm>
            <a:off x="5867400" y="3505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5"/>
          <p:cNvSpPr/>
          <p:nvPr/>
        </p:nvSpPr>
        <p:spPr>
          <a:xfrm>
            <a:off x="6400800" y="3505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5"/>
          <p:cNvSpPr/>
          <p:nvPr/>
        </p:nvSpPr>
        <p:spPr>
          <a:xfrm>
            <a:off x="6934200" y="29718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5"/>
          <p:cNvSpPr/>
          <p:nvPr/>
        </p:nvSpPr>
        <p:spPr>
          <a:xfrm>
            <a:off x="7467600" y="29718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5"/>
          <p:cNvSpPr/>
          <p:nvPr/>
        </p:nvSpPr>
        <p:spPr>
          <a:xfrm>
            <a:off x="6934200" y="3505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5"/>
          <p:cNvSpPr/>
          <p:nvPr/>
        </p:nvSpPr>
        <p:spPr>
          <a:xfrm>
            <a:off x="7467600" y="3505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 name="Google Shape;698;p85"/>
          <p:cNvCxnSpPr>
            <a:stCxn id="671" idx="3"/>
            <a:endCxn id="680" idx="2"/>
          </p:cNvCxnSpPr>
          <p:nvPr/>
        </p:nvCxnSpPr>
        <p:spPr>
          <a:xfrm flipH="1">
            <a:off x="2743200" y="1790700"/>
            <a:ext cx="5334000" cy="2324100"/>
          </a:xfrm>
          <a:prstGeom prst="bentConnector4">
            <a:avLst>
              <a:gd fmla="val -4464" name="adj1"/>
              <a:gd fmla="val 110246" name="adj2"/>
            </a:avLst>
          </a:prstGeom>
          <a:noFill/>
          <a:ln cap="flat" cmpd="sng" w="19050">
            <a:solidFill>
              <a:srgbClr val="666666"/>
            </a:solidFill>
            <a:prstDash val="solid"/>
            <a:round/>
            <a:headEnd len="med" w="med" type="none"/>
            <a:tailEnd len="med" w="med" type="triangle"/>
          </a:ln>
        </p:spPr>
      </p:cxnSp>
      <p:cxnSp>
        <p:nvCxnSpPr>
          <p:cNvPr id="699" name="Google Shape;699;p85"/>
          <p:cNvCxnSpPr>
            <a:stCxn id="689" idx="3"/>
            <a:endCxn id="680" idx="2"/>
          </p:cNvCxnSpPr>
          <p:nvPr/>
        </p:nvCxnSpPr>
        <p:spPr>
          <a:xfrm flipH="1">
            <a:off x="2743200" y="3390900"/>
            <a:ext cx="5334000" cy="723900"/>
          </a:xfrm>
          <a:prstGeom prst="bentConnector4">
            <a:avLst>
              <a:gd fmla="val -4464" name="adj1"/>
              <a:gd fmla="val 132895" name="adj2"/>
            </a:avLst>
          </a:prstGeom>
          <a:noFill/>
          <a:ln cap="flat" cmpd="sng" w="19050">
            <a:solidFill>
              <a:srgbClr val="666666"/>
            </a:solidFill>
            <a:prstDash val="solid"/>
            <a:round/>
            <a:headEnd len="med" w="med" type="none"/>
            <a:tailEnd len="med" w="med" type="triangle"/>
          </a:ln>
        </p:spPr>
      </p:cxnSp>
      <p:sp>
        <p:nvSpPr>
          <p:cNvPr id="700" name="Google Shape;700;p85"/>
          <p:cNvSpPr/>
          <p:nvPr/>
        </p:nvSpPr>
        <p:spPr>
          <a:xfrm>
            <a:off x="4191000" y="2057400"/>
            <a:ext cx="1143000" cy="11430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Match Maker</a:t>
            </a:r>
            <a:endParaRPr>
              <a:solidFill>
                <a:srgbClr val="FFFFFF"/>
              </a:solidFill>
            </a:endParaRPr>
          </a:p>
        </p:txBody>
      </p:sp>
      <p:cxnSp>
        <p:nvCxnSpPr>
          <p:cNvPr id="701" name="Google Shape;701;p85"/>
          <p:cNvCxnSpPr>
            <a:stCxn id="700" idx="7"/>
            <a:endCxn id="671" idx="1"/>
          </p:cNvCxnSpPr>
          <p:nvPr/>
        </p:nvCxnSpPr>
        <p:spPr>
          <a:xfrm flipH="1" rot="10800000">
            <a:off x="5166612" y="1790688"/>
            <a:ext cx="396000" cy="434100"/>
          </a:xfrm>
          <a:prstGeom prst="straightConnector1">
            <a:avLst/>
          </a:prstGeom>
          <a:noFill/>
          <a:ln cap="flat" cmpd="sng" w="19050">
            <a:solidFill>
              <a:srgbClr val="666666"/>
            </a:solidFill>
            <a:prstDash val="solid"/>
            <a:round/>
            <a:headEnd len="med" w="med" type="none"/>
            <a:tailEnd len="med" w="med" type="triangle"/>
          </a:ln>
        </p:spPr>
      </p:cxnSp>
      <p:cxnSp>
        <p:nvCxnSpPr>
          <p:cNvPr id="702" name="Google Shape;702;p85"/>
          <p:cNvCxnSpPr>
            <a:stCxn id="680" idx="3"/>
            <a:endCxn id="700" idx="2"/>
          </p:cNvCxnSpPr>
          <p:nvPr/>
        </p:nvCxnSpPr>
        <p:spPr>
          <a:xfrm>
            <a:off x="3962400" y="2628900"/>
            <a:ext cx="228600" cy="0"/>
          </a:xfrm>
          <a:prstGeom prst="straightConnector1">
            <a:avLst/>
          </a:prstGeom>
          <a:noFill/>
          <a:ln cap="flat" cmpd="sng" w="19050">
            <a:solidFill>
              <a:srgbClr val="666666"/>
            </a:solidFill>
            <a:prstDash val="solid"/>
            <a:round/>
            <a:headEnd len="med" w="med" type="none"/>
            <a:tailEnd len="med" w="med" type="triangle"/>
          </a:ln>
        </p:spPr>
      </p:cxnSp>
      <p:sp>
        <p:nvSpPr>
          <p:cNvPr id="703" name="Google Shape;703;p85"/>
          <p:cNvSpPr txBox="1"/>
          <p:nvPr>
            <p:ph type="title"/>
          </p:nvPr>
        </p:nvSpPr>
        <p:spPr>
          <a:xfrm>
            <a:off x="1066800" y="304800"/>
            <a:ext cx="33528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3600"/>
              <a:t>Wait in lobby</a:t>
            </a:r>
            <a:endParaRPr sz="3000"/>
          </a:p>
        </p:txBody>
      </p:sp>
      <p:sp>
        <p:nvSpPr>
          <p:cNvPr id="704" name="Google Shape;704;p85"/>
          <p:cNvSpPr txBox="1"/>
          <p:nvPr>
            <p:ph type="title"/>
          </p:nvPr>
        </p:nvSpPr>
        <p:spPr>
          <a:xfrm>
            <a:off x="5410200" y="304800"/>
            <a:ext cx="2743200" cy="68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3600"/>
              <a:t>Play match</a:t>
            </a:r>
            <a:endParaRPr sz="3000"/>
          </a:p>
        </p:txBody>
      </p:sp>
      <p:sp>
        <p:nvSpPr>
          <p:cNvPr id="705" name="Google Shape;705;p85"/>
          <p:cNvSpPr/>
          <p:nvPr/>
        </p:nvSpPr>
        <p:spPr>
          <a:xfrm>
            <a:off x="533400" y="2209800"/>
            <a:ext cx="990600" cy="8382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5"/>
          <p:cNvSpPr/>
          <p:nvPr/>
        </p:nvSpPr>
        <p:spPr>
          <a:xfrm>
            <a:off x="609600" y="2362200"/>
            <a:ext cx="76200" cy="5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85"/>
          <p:cNvSpPr/>
          <p:nvPr/>
        </p:nvSpPr>
        <p:spPr>
          <a:xfrm rot="5400000">
            <a:off x="1866900" y="4000500"/>
            <a:ext cx="609600" cy="838200"/>
          </a:xfrm>
          <a:prstGeom prst="rightArrow">
            <a:avLst>
              <a:gd fmla="val 50000" name="adj1"/>
              <a:gd fmla="val 74233" name="adj2"/>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5"/>
          <p:cNvSpPr txBox="1"/>
          <p:nvPr>
            <p:ph type="title"/>
          </p:nvPr>
        </p:nvSpPr>
        <p:spPr>
          <a:xfrm>
            <a:off x="609600" y="4572000"/>
            <a:ext cx="3124200" cy="53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2400"/>
              <a:t>Bored!</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13" name="Shape 713"/>
        <p:cNvGrpSpPr/>
        <p:nvPr/>
      </p:nvGrpSpPr>
      <p:grpSpPr>
        <a:xfrm>
          <a:off x="0" y="0"/>
          <a:ext cx="0" cy="0"/>
          <a:chOff x="0" y="0"/>
          <a:chExt cx="0" cy="0"/>
        </a:xfrm>
      </p:grpSpPr>
      <p:sp>
        <p:nvSpPr>
          <p:cNvPr id="714" name="Google Shape;714;p86"/>
          <p:cNvSpPr txBox="1"/>
          <p:nvPr>
            <p:ph idx="1" type="body"/>
          </p:nvPr>
        </p:nvSpPr>
        <p:spPr>
          <a:xfrm>
            <a:off x="381000" y="1447800"/>
            <a:ext cx="8305800" cy="3147000"/>
          </a:xfrm>
          <a:prstGeom prst="rect">
            <a:avLst/>
          </a:prstGeom>
          <a:noFill/>
          <a:ln>
            <a:noFill/>
          </a:ln>
        </p:spPr>
        <p:txBody>
          <a:bodyPr anchorCtr="0" anchor="t" bIns="45700" lIns="91425" spcFirstLastPara="1" rIns="91425" wrap="square" tIns="45700">
            <a:noAutofit/>
          </a:bodyPr>
          <a:lstStyle/>
          <a:p>
            <a:pPr indent="-431800" lvl="0" marL="457200" rtl="0" algn="l">
              <a:spcBef>
                <a:spcPts val="0"/>
              </a:spcBef>
              <a:spcAft>
                <a:spcPts val="0"/>
              </a:spcAft>
              <a:buClr>
                <a:srgbClr val="F3F3F3"/>
              </a:buClr>
              <a:buSzPts val="3200"/>
              <a:buChar char="•"/>
            </a:pPr>
            <a:r>
              <a:rPr lang="en-US">
                <a:solidFill>
                  <a:srgbClr val="F3F3F3"/>
                </a:solidFill>
              </a:rPr>
              <a:t>Works only with mega hits</a:t>
            </a:r>
            <a:endParaRPr>
              <a:solidFill>
                <a:srgbClr val="F3F3F3"/>
              </a:solidFill>
            </a:endParaRPr>
          </a:p>
          <a:p>
            <a:pPr indent="-431800" lvl="0" marL="457200" marR="0" rtl="0" algn="l">
              <a:spcBef>
                <a:spcPts val="0"/>
              </a:spcBef>
              <a:spcAft>
                <a:spcPts val="0"/>
              </a:spcAft>
              <a:buClr>
                <a:srgbClr val="F3F3F3"/>
              </a:buClr>
              <a:buSzPts val="3200"/>
              <a:buChar char="•"/>
            </a:pPr>
            <a:r>
              <a:rPr lang="en-US">
                <a:solidFill>
                  <a:srgbClr val="F3F3F3"/>
                </a:solidFill>
              </a:rPr>
              <a:t>High </a:t>
            </a:r>
            <a:r>
              <a:rPr b="1" lang="en-US">
                <a:solidFill>
                  <a:srgbClr val="F3F3F3"/>
                </a:solidFill>
              </a:rPr>
              <a:t>churn</a:t>
            </a:r>
            <a:r>
              <a:rPr lang="en-US">
                <a:solidFill>
                  <a:srgbClr val="F3F3F3"/>
                </a:solidFill>
              </a:rPr>
              <a:t> due to </a:t>
            </a:r>
            <a:r>
              <a:rPr lang="en-US">
                <a:solidFill>
                  <a:srgbClr val="F3F3F3"/>
                </a:solidFill>
              </a:rPr>
              <a:t>matchmaking queues</a:t>
            </a:r>
            <a:endParaRPr>
              <a:solidFill>
                <a:srgbClr val="F3F3F3"/>
              </a:solidFill>
            </a:endParaRPr>
          </a:p>
          <a:p>
            <a:pPr indent="-431800" lvl="0" marL="457200" marR="0" rtl="0" algn="l">
              <a:spcBef>
                <a:spcPts val="0"/>
              </a:spcBef>
              <a:spcAft>
                <a:spcPts val="0"/>
              </a:spcAft>
              <a:buClr>
                <a:srgbClr val="F3F3F3"/>
              </a:buClr>
              <a:buSzPts val="3200"/>
              <a:buChar char="•"/>
            </a:pPr>
            <a:r>
              <a:rPr lang="en-US">
                <a:solidFill>
                  <a:srgbClr val="F3F3F3"/>
                </a:solidFill>
              </a:rPr>
              <a:t>Low </a:t>
            </a:r>
            <a:r>
              <a:rPr b="1" lang="en-US">
                <a:solidFill>
                  <a:srgbClr val="F3F3F3"/>
                </a:solidFill>
              </a:rPr>
              <a:t>repeat</a:t>
            </a:r>
            <a:r>
              <a:rPr lang="en-US">
                <a:solidFill>
                  <a:srgbClr val="F3F3F3"/>
                </a:solidFill>
              </a:rPr>
              <a:t> interactions</a:t>
            </a:r>
            <a:endParaRPr>
              <a:solidFill>
                <a:srgbClr val="F3F3F3"/>
              </a:solidFill>
            </a:endParaRPr>
          </a:p>
        </p:txBody>
      </p:sp>
      <p:sp>
        <p:nvSpPr>
          <p:cNvPr id="715" name="Google Shape;715;p86"/>
          <p:cNvSpPr txBox="1"/>
          <p:nvPr>
            <p:ph type="title"/>
          </p:nvPr>
        </p:nvSpPr>
        <p:spPr>
          <a:xfrm>
            <a:off x="1295400" y="228600"/>
            <a:ext cx="76200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sz="4200">
                <a:solidFill>
                  <a:srgbClr val="FFFFFF"/>
                </a:solidFill>
              </a:rPr>
              <a:t>The cost of this hoary old pattern</a:t>
            </a:r>
            <a:endParaRPr b="1" i="0" sz="4200" u="none" cap="none" strike="noStrike">
              <a:solidFill>
                <a:srgbClr val="FFFFFF"/>
              </a:solidFill>
              <a:latin typeface="Calibri"/>
              <a:ea typeface="Calibri"/>
              <a:cs typeface="Calibri"/>
              <a:sym typeface="Calibri"/>
            </a:endParaRPr>
          </a:p>
        </p:txBody>
      </p:sp>
      <p:pic>
        <p:nvPicPr>
          <p:cNvPr id="716" name="Google Shape;716;p86"/>
          <p:cNvPicPr preferRelativeResize="0"/>
          <p:nvPr/>
        </p:nvPicPr>
        <p:blipFill>
          <a:blip r:embed="rId3">
            <a:alphaModFix/>
          </a:blip>
          <a:stretch>
            <a:fillRect/>
          </a:stretch>
        </p:blipFill>
        <p:spPr>
          <a:xfrm>
            <a:off x="228600" y="228598"/>
            <a:ext cx="866123" cy="9906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7"/>
          <p:cNvSpPr txBox="1"/>
          <p:nvPr>
            <p:ph type="title"/>
          </p:nvPr>
        </p:nvSpPr>
        <p:spPr>
          <a:xfrm>
            <a:off x="457200" y="211455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lang="en-US" sz="3959"/>
              <a:t>We can design</a:t>
            </a:r>
            <a:br>
              <a:rPr b="1" i="0" lang="en-US" sz="3959" u="none" cap="none" strike="noStrike">
                <a:solidFill>
                  <a:srgbClr val="C00000"/>
                </a:solidFill>
                <a:latin typeface="Calibri"/>
                <a:ea typeface="Calibri"/>
                <a:cs typeface="Calibri"/>
                <a:sym typeface="Calibri"/>
              </a:rPr>
            </a:br>
            <a:r>
              <a:rPr lang="en-US" sz="6030"/>
              <a:t>Better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p:nvPr/>
        </p:nvSpPr>
        <p:spPr>
          <a:xfrm>
            <a:off x="0" y="0"/>
            <a:ext cx="9144000" cy="5143500"/>
          </a:xfrm>
          <a:prstGeom prst="rect">
            <a:avLst/>
          </a:prstGeom>
          <a:solidFill>
            <a:srgbClr val="4623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ttp://1u88jj3r4db2x4txp44yqfj1.wpengine.netdna-cdn.com/wp-content/uploads/2014/06/spry-fox_rnt_wallpaper.jpg" id="334" name="Google Shape;334;p52"/>
          <p:cNvPicPr preferRelativeResize="0"/>
          <p:nvPr/>
        </p:nvPicPr>
        <p:blipFill rotWithShape="1">
          <a:blip r:embed="rId3">
            <a:alphaModFix/>
          </a:blip>
          <a:srcRect b="0" l="0" r="0" t="0"/>
          <a:stretch/>
        </p:blipFill>
        <p:spPr>
          <a:xfrm>
            <a:off x="457200" y="-21489"/>
            <a:ext cx="8172450" cy="5164988"/>
          </a:xfrm>
          <a:prstGeom prst="rect">
            <a:avLst/>
          </a:prstGeom>
          <a:noFill/>
          <a:ln>
            <a:noFill/>
          </a:ln>
        </p:spPr>
      </p:pic>
      <p:sp>
        <p:nvSpPr>
          <p:cNvPr id="335" name="Google Shape;335;p52"/>
          <p:cNvSpPr/>
          <p:nvPr/>
        </p:nvSpPr>
        <p:spPr>
          <a:xfrm>
            <a:off x="6915150" y="4400550"/>
            <a:ext cx="2229000" cy="742800"/>
          </a:xfrm>
          <a:prstGeom prst="rect">
            <a:avLst/>
          </a:prstGeom>
          <a:solidFill>
            <a:srgbClr val="4623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t>Pattern: </a:t>
            </a:r>
            <a:r>
              <a:rPr b="1" i="0" lang="en-US" sz="4400" u="none" cap="none" strike="noStrike">
                <a:solidFill>
                  <a:srgbClr val="C00000"/>
                </a:solidFill>
                <a:latin typeface="Calibri"/>
                <a:ea typeface="Calibri"/>
                <a:cs typeface="Calibri"/>
                <a:sym typeface="Calibri"/>
              </a:rPr>
              <a:t>Rooms!</a:t>
            </a:r>
            <a:endParaRPr/>
          </a:p>
        </p:txBody>
      </p:sp>
      <p:sp>
        <p:nvSpPr>
          <p:cNvPr id="728" name="Google Shape;728;p88"/>
          <p:cNvSpPr/>
          <p:nvPr/>
        </p:nvSpPr>
        <p:spPr>
          <a:xfrm>
            <a:off x="838200" y="1524000"/>
            <a:ext cx="3657600" cy="30480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8"/>
          <p:cNvSpPr/>
          <p:nvPr/>
        </p:nvSpPr>
        <p:spPr>
          <a:xfrm>
            <a:off x="1066800" y="1981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8"/>
          <p:cNvSpPr/>
          <p:nvPr/>
        </p:nvSpPr>
        <p:spPr>
          <a:xfrm>
            <a:off x="1676400" y="24384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8"/>
          <p:cNvSpPr/>
          <p:nvPr/>
        </p:nvSpPr>
        <p:spPr>
          <a:xfrm>
            <a:off x="990600" y="3048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8"/>
          <p:cNvSpPr/>
          <p:nvPr/>
        </p:nvSpPr>
        <p:spPr>
          <a:xfrm>
            <a:off x="2438400" y="3276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8"/>
          <p:cNvSpPr/>
          <p:nvPr/>
        </p:nvSpPr>
        <p:spPr>
          <a:xfrm>
            <a:off x="3657600" y="3048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8"/>
          <p:cNvSpPr/>
          <p:nvPr/>
        </p:nvSpPr>
        <p:spPr>
          <a:xfrm>
            <a:off x="3200400" y="3810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8"/>
          <p:cNvSpPr/>
          <p:nvPr/>
        </p:nvSpPr>
        <p:spPr>
          <a:xfrm>
            <a:off x="1524000" y="3657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8"/>
          <p:cNvSpPr/>
          <p:nvPr/>
        </p:nvSpPr>
        <p:spPr>
          <a:xfrm>
            <a:off x="3733800" y="1752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8"/>
          <p:cNvSpPr/>
          <p:nvPr/>
        </p:nvSpPr>
        <p:spPr>
          <a:xfrm>
            <a:off x="2133600" y="18288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8" name="Google Shape;738;p88"/>
          <p:cNvSpPr/>
          <p:nvPr/>
        </p:nvSpPr>
        <p:spPr>
          <a:xfrm>
            <a:off x="2895600" y="24384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9" name="Google Shape;739;p88"/>
          <p:cNvSpPr/>
          <p:nvPr/>
        </p:nvSpPr>
        <p:spPr>
          <a:xfrm>
            <a:off x="2362200" y="39624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0" name="Google Shape;740;p88"/>
          <p:cNvSpPr/>
          <p:nvPr/>
        </p:nvSpPr>
        <p:spPr>
          <a:xfrm>
            <a:off x="3962400" y="37338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1" name="Google Shape;741;p88"/>
          <p:cNvSpPr txBox="1"/>
          <p:nvPr>
            <p:ph type="title"/>
          </p:nvPr>
        </p:nvSpPr>
        <p:spPr>
          <a:xfrm>
            <a:off x="4953000" y="1524000"/>
            <a:ext cx="3886200" cy="3048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6030"/>
              <a:buFont typeface="Calibri"/>
              <a:buNone/>
            </a:pPr>
            <a:r>
              <a:rPr lang="en-US" sz="3000"/>
              <a:t>Density Management</a:t>
            </a:r>
            <a:endParaRPr sz="3000"/>
          </a:p>
          <a:p>
            <a:pPr indent="0" lvl="0" marL="0" marR="0" rtl="0" algn="l">
              <a:spcBef>
                <a:spcPts val="0"/>
              </a:spcBef>
              <a:spcAft>
                <a:spcPts val="0"/>
              </a:spcAft>
              <a:buClr>
                <a:srgbClr val="C00000"/>
              </a:buClr>
              <a:buSzPts val="6030"/>
              <a:buFont typeface="Calibri"/>
              <a:buNone/>
            </a:pPr>
            <a:r>
              <a:t/>
            </a:r>
            <a:endParaRPr sz="3000"/>
          </a:p>
          <a:p>
            <a:pPr indent="0" lvl="0" marL="0" marR="0" rtl="0" algn="l">
              <a:spcBef>
                <a:spcPts val="0"/>
              </a:spcBef>
              <a:spcAft>
                <a:spcPts val="0"/>
              </a:spcAft>
              <a:buClr>
                <a:srgbClr val="C00000"/>
              </a:buClr>
              <a:buSzPts val="6030"/>
              <a:buFont typeface="Calibri"/>
              <a:buNone/>
            </a:pPr>
            <a:r>
              <a:rPr lang="en-US" sz="3000"/>
              <a:t>Repeat Encounters</a:t>
            </a:r>
            <a:endParaRPr sz="3000"/>
          </a:p>
          <a:p>
            <a:pPr indent="0" lvl="0" marL="0" marR="0" rtl="0" algn="l">
              <a:spcBef>
                <a:spcPts val="0"/>
              </a:spcBef>
              <a:spcAft>
                <a:spcPts val="0"/>
              </a:spcAft>
              <a:buClr>
                <a:srgbClr val="C00000"/>
              </a:buClr>
              <a:buSzPts val="6030"/>
              <a:buFont typeface="Calibri"/>
              <a:buNone/>
            </a:pPr>
            <a:r>
              <a:t/>
            </a:r>
            <a:endParaRPr sz="3000"/>
          </a:p>
          <a:p>
            <a:pPr indent="0" lvl="0" marL="0" marR="0" rtl="0" algn="l">
              <a:spcBef>
                <a:spcPts val="0"/>
              </a:spcBef>
              <a:spcAft>
                <a:spcPts val="0"/>
              </a:spcAft>
              <a:buClr>
                <a:srgbClr val="C00000"/>
              </a:buClr>
              <a:buSzPts val="6030"/>
              <a:buFont typeface="Calibri"/>
              <a:buNone/>
            </a:pPr>
            <a:r>
              <a:rPr lang="en-US" sz="3000"/>
              <a:t>Low wait times</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9"/>
          <p:cNvSpPr/>
          <p:nvPr/>
        </p:nvSpPr>
        <p:spPr>
          <a:xfrm>
            <a:off x="2743200" y="1524000"/>
            <a:ext cx="3657600" cy="30480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9"/>
          <p:cNvSpPr/>
          <p:nvPr/>
        </p:nvSpPr>
        <p:spPr>
          <a:xfrm>
            <a:off x="2971800" y="1981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9"/>
          <p:cNvSpPr/>
          <p:nvPr/>
        </p:nvSpPr>
        <p:spPr>
          <a:xfrm>
            <a:off x="3581400" y="24384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9"/>
          <p:cNvSpPr/>
          <p:nvPr/>
        </p:nvSpPr>
        <p:spPr>
          <a:xfrm>
            <a:off x="2895600" y="3048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9"/>
          <p:cNvSpPr/>
          <p:nvPr/>
        </p:nvSpPr>
        <p:spPr>
          <a:xfrm>
            <a:off x="4343400" y="3276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9"/>
          <p:cNvSpPr/>
          <p:nvPr/>
        </p:nvSpPr>
        <p:spPr>
          <a:xfrm>
            <a:off x="5562600" y="3048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9"/>
          <p:cNvSpPr/>
          <p:nvPr/>
        </p:nvSpPr>
        <p:spPr>
          <a:xfrm>
            <a:off x="5105400" y="3810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9"/>
          <p:cNvSpPr/>
          <p:nvPr/>
        </p:nvSpPr>
        <p:spPr>
          <a:xfrm>
            <a:off x="3429000" y="3657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9"/>
          <p:cNvSpPr/>
          <p:nvPr/>
        </p:nvSpPr>
        <p:spPr>
          <a:xfrm>
            <a:off x="5638800" y="1752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9"/>
          <p:cNvSpPr/>
          <p:nvPr/>
        </p:nvSpPr>
        <p:spPr>
          <a:xfrm>
            <a:off x="6400800" y="2590800"/>
            <a:ext cx="762000" cy="8382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9"/>
          <p:cNvSpPr txBox="1"/>
          <p:nvPr>
            <p:ph type="title"/>
          </p:nvPr>
        </p:nvSpPr>
        <p:spPr>
          <a:xfrm>
            <a:off x="76200" y="2571600"/>
            <a:ext cx="1752600" cy="8574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C00000"/>
              </a:buClr>
              <a:buSzPts val="4400"/>
              <a:buFont typeface="Calibri"/>
              <a:buNone/>
            </a:pPr>
            <a:r>
              <a:rPr lang="en-US" sz="3600"/>
              <a:t>Join</a:t>
            </a:r>
            <a:r>
              <a:rPr lang="en-US" sz="3000"/>
              <a:t> </a:t>
            </a:r>
            <a:endParaRPr sz="3000"/>
          </a:p>
          <a:p>
            <a:pPr indent="0" lvl="0" marL="0" marR="0" rtl="0" algn="r">
              <a:spcBef>
                <a:spcPts val="0"/>
              </a:spcBef>
              <a:spcAft>
                <a:spcPts val="0"/>
              </a:spcAft>
              <a:buClr>
                <a:srgbClr val="C00000"/>
              </a:buClr>
              <a:buSzPts val="4400"/>
              <a:buFont typeface="Calibri"/>
              <a:buNone/>
            </a:pPr>
            <a:r>
              <a:rPr lang="en-US" sz="2400"/>
              <a:t>in Progress</a:t>
            </a:r>
            <a:endParaRPr sz="2400"/>
          </a:p>
        </p:txBody>
      </p:sp>
      <p:sp>
        <p:nvSpPr>
          <p:cNvPr id="757" name="Google Shape;757;p89"/>
          <p:cNvSpPr txBox="1"/>
          <p:nvPr>
            <p:ph type="title"/>
          </p:nvPr>
        </p:nvSpPr>
        <p:spPr>
          <a:xfrm>
            <a:off x="7162800" y="2590800"/>
            <a:ext cx="19812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sz="3600"/>
              <a:t>Leave</a:t>
            </a:r>
            <a:r>
              <a:rPr lang="en-US" sz="3000"/>
              <a:t> </a:t>
            </a:r>
            <a:endParaRPr sz="3000"/>
          </a:p>
          <a:p>
            <a:pPr indent="0" lvl="0" marL="0" marR="0" rtl="0" algn="l">
              <a:spcBef>
                <a:spcPts val="0"/>
              </a:spcBef>
              <a:spcAft>
                <a:spcPts val="0"/>
              </a:spcAft>
              <a:buClr>
                <a:srgbClr val="C00000"/>
              </a:buClr>
              <a:buSzPts val="4400"/>
              <a:buFont typeface="Calibri"/>
              <a:buNone/>
            </a:pPr>
            <a:r>
              <a:rPr lang="en-US" sz="2400"/>
              <a:t>in Progress</a:t>
            </a:r>
            <a:endParaRPr sz="2400"/>
          </a:p>
        </p:txBody>
      </p:sp>
      <p:sp>
        <p:nvSpPr>
          <p:cNvPr id="758" name="Google Shape;758;p89"/>
          <p:cNvSpPr txBox="1"/>
          <p:nvPr>
            <p:ph type="title"/>
          </p:nvPr>
        </p:nvSpPr>
        <p:spPr>
          <a:xfrm>
            <a:off x="2743200" y="361800"/>
            <a:ext cx="3657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3600"/>
              <a:t>N slots </a:t>
            </a:r>
            <a:endParaRPr sz="3600"/>
          </a:p>
          <a:p>
            <a:pPr indent="0" lvl="0" marL="0" marR="0" rtl="0" algn="ctr">
              <a:spcBef>
                <a:spcPts val="0"/>
              </a:spcBef>
              <a:spcAft>
                <a:spcPts val="0"/>
              </a:spcAft>
              <a:buClr>
                <a:srgbClr val="C00000"/>
              </a:buClr>
              <a:buSzPts val="4400"/>
              <a:buFont typeface="Calibri"/>
              <a:buNone/>
            </a:pPr>
            <a:r>
              <a:rPr lang="en-US" sz="2400"/>
              <a:t>in Room</a:t>
            </a:r>
            <a:endParaRPr sz="2400"/>
          </a:p>
        </p:txBody>
      </p:sp>
      <p:sp>
        <p:nvSpPr>
          <p:cNvPr id="759" name="Google Shape;759;p89"/>
          <p:cNvSpPr/>
          <p:nvPr/>
        </p:nvSpPr>
        <p:spPr>
          <a:xfrm>
            <a:off x="4038600" y="18288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0" name="Google Shape;760;p89"/>
          <p:cNvSpPr/>
          <p:nvPr/>
        </p:nvSpPr>
        <p:spPr>
          <a:xfrm>
            <a:off x="4800600" y="24384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1" name="Google Shape;761;p89"/>
          <p:cNvSpPr/>
          <p:nvPr/>
        </p:nvSpPr>
        <p:spPr>
          <a:xfrm>
            <a:off x="4267200" y="39624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2" name="Google Shape;762;p89"/>
          <p:cNvSpPr/>
          <p:nvPr/>
        </p:nvSpPr>
        <p:spPr>
          <a:xfrm>
            <a:off x="5867400" y="37338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63" name="Google Shape;763;p89"/>
          <p:cNvSpPr/>
          <p:nvPr/>
        </p:nvSpPr>
        <p:spPr>
          <a:xfrm>
            <a:off x="1981200" y="2590800"/>
            <a:ext cx="762000" cy="8382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9"/>
          <p:cNvSpPr/>
          <p:nvPr/>
        </p:nvSpPr>
        <p:spPr>
          <a:xfrm>
            <a:off x="2057400" y="2743200"/>
            <a:ext cx="76200" cy="5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0"/>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p90"/>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772" name="Google Shape;772;p90"/>
          <p:cNvPicPr preferRelativeResize="0"/>
          <p:nvPr/>
        </p:nvPicPr>
        <p:blipFill>
          <a:blip r:embed="rId3">
            <a:alphaModFix/>
          </a:blip>
          <a:stretch>
            <a:fillRect/>
          </a:stretch>
        </p:blipFill>
        <p:spPr>
          <a:xfrm>
            <a:off x="363" y="0"/>
            <a:ext cx="9143273" cy="5143499"/>
          </a:xfrm>
          <a:prstGeom prst="rect">
            <a:avLst/>
          </a:prstGeom>
          <a:noFill/>
          <a:ln>
            <a:noFill/>
          </a:ln>
        </p:spPr>
      </p:pic>
      <p:sp>
        <p:nvSpPr>
          <p:cNvPr id="773" name="Google Shape;773;p90"/>
          <p:cNvSpPr txBox="1"/>
          <p:nvPr>
            <p:ph type="title"/>
          </p:nvPr>
        </p:nvSpPr>
        <p:spPr>
          <a:xfrm>
            <a:off x="457200" y="4019400"/>
            <a:ext cx="8229600" cy="8574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solidFill>
                  <a:srgbClr val="FFFFFF"/>
                </a:solidFill>
              </a:rPr>
              <a:t>slither.io</a:t>
            </a:r>
            <a:endParaRPr>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t>Pattern:</a:t>
            </a:r>
            <a:r>
              <a:rPr lang="en-US"/>
              <a:t> </a:t>
            </a:r>
            <a:r>
              <a:rPr b="1" i="0" lang="en-US" sz="4400" u="none" cap="none" strike="noStrike">
                <a:solidFill>
                  <a:srgbClr val="C00000"/>
                </a:solidFill>
                <a:latin typeface="Calibri"/>
                <a:ea typeface="Calibri"/>
                <a:cs typeface="Calibri"/>
                <a:sym typeface="Calibri"/>
              </a:rPr>
              <a:t>Active Waiting Rooms</a:t>
            </a:r>
            <a:endParaRPr/>
          </a:p>
        </p:txBody>
      </p:sp>
      <p:pic>
        <p:nvPicPr>
          <p:cNvPr id="779" name="Google Shape;779;p91"/>
          <p:cNvPicPr preferRelativeResize="0"/>
          <p:nvPr/>
        </p:nvPicPr>
        <p:blipFill>
          <a:blip r:embed="rId3">
            <a:alphaModFix/>
          </a:blip>
          <a:stretch>
            <a:fillRect/>
          </a:stretch>
        </p:blipFill>
        <p:spPr>
          <a:xfrm>
            <a:off x="1143000" y="1219200"/>
            <a:ext cx="6711682" cy="37753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p92"/>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787" name="Google Shape;787;p92"/>
          <p:cNvPicPr preferRelativeResize="0"/>
          <p:nvPr/>
        </p:nvPicPr>
        <p:blipFill rotWithShape="1">
          <a:blip r:embed="rId3">
            <a:alphaModFix/>
          </a:blip>
          <a:srcRect b="-223" l="16353" r="13094" t="34434"/>
          <a:stretch/>
        </p:blipFill>
        <p:spPr>
          <a:xfrm>
            <a:off x="0" y="0"/>
            <a:ext cx="9601201" cy="5181600"/>
          </a:xfrm>
          <a:prstGeom prst="rect">
            <a:avLst/>
          </a:prstGeom>
          <a:noFill/>
          <a:ln>
            <a:noFill/>
          </a:ln>
        </p:spPr>
      </p:pic>
      <p:sp>
        <p:nvSpPr>
          <p:cNvPr id="788" name="Google Shape;788;p92"/>
          <p:cNvSpPr txBox="1"/>
          <p:nvPr>
            <p:ph type="title"/>
          </p:nvPr>
        </p:nvSpPr>
        <p:spPr>
          <a:xfrm>
            <a:off x="457200" y="4019400"/>
            <a:ext cx="8229600" cy="8574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b="0" lang="en-US">
                <a:solidFill>
                  <a:srgbClr val="FFFFFF"/>
                </a:solidFill>
              </a:rPr>
              <a:t>Room with single player quests</a:t>
            </a:r>
            <a:endParaRPr>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3"/>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5" name="Google Shape;795;p93"/>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796" name="Google Shape;796;p93"/>
          <p:cNvPicPr preferRelativeResize="0"/>
          <p:nvPr/>
        </p:nvPicPr>
        <p:blipFill rotWithShape="1">
          <a:blip r:embed="rId3">
            <a:alphaModFix/>
          </a:blip>
          <a:srcRect b="3998" l="0" r="0" t="5339"/>
          <a:stretch/>
        </p:blipFill>
        <p:spPr>
          <a:xfrm>
            <a:off x="0" y="0"/>
            <a:ext cx="9143998" cy="5181601"/>
          </a:xfrm>
          <a:prstGeom prst="rect">
            <a:avLst/>
          </a:prstGeom>
          <a:noFill/>
          <a:ln>
            <a:noFill/>
          </a:ln>
        </p:spPr>
      </p:pic>
      <p:sp>
        <p:nvSpPr>
          <p:cNvPr id="797" name="Google Shape;797;p93"/>
          <p:cNvSpPr txBox="1"/>
          <p:nvPr>
            <p:ph type="title"/>
          </p:nvPr>
        </p:nvSpPr>
        <p:spPr>
          <a:xfrm>
            <a:off x="457200" y="4019400"/>
            <a:ext cx="8229600" cy="8574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b="0" lang="en-US">
                <a:solidFill>
                  <a:srgbClr val="FFFFFF"/>
                </a:solidFill>
              </a:rPr>
              <a:t>Public Event</a:t>
            </a:r>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4"/>
          <p:cNvSpPr txBox="1"/>
          <p:nvPr>
            <p:ph type="title"/>
          </p:nvPr>
        </p:nvSpPr>
        <p:spPr>
          <a:xfrm>
            <a:off x="1143000" y="3867000"/>
            <a:ext cx="75438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sz="3000"/>
              <a:t>Prevents premature leaving</a:t>
            </a:r>
            <a:endParaRPr sz="3000"/>
          </a:p>
          <a:p>
            <a:pPr indent="0" lvl="0" marL="0" marR="0" rtl="0" algn="l">
              <a:spcBef>
                <a:spcPts val="0"/>
              </a:spcBef>
              <a:spcAft>
                <a:spcPts val="0"/>
              </a:spcAft>
              <a:buClr>
                <a:srgbClr val="C00000"/>
              </a:buClr>
              <a:buSzPts val="4400"/>
              <a:buFont typeface="Calibri"/>
              <a:buNone/>
            </a:pPr>
            <a:r>
              <a:rPr lang="en-US" sz="3000"/>
              <a:t>Maximizes ideal density </a:t>
            </a:r>
            <a:r>
              <a:rPr b="0" lang="en-US" sz="3000"/>
              <a:t>(+Serendipity)</a:t>
            </a:r>
            <a:endParaRPr b="0" sz="3000"/>
          </a:p>
        </p:txBody>
      </p:sp>
      <p:sp>
        <p:nvSpPr>
          <p:cNvPr id="803" name="Google Shape;803;p94"/>
          <p:cNvSpPr/>
          <p:nvPr/>
        </p:nvSpPr>
        <p:spPr>
          <a:xfrm>
            <a:off x="1143000" y="457200"/>
            <a:ext cx="6781800" cy="3048000"/>
          </a:xfrm>
          <a:prstGeom prst="rect">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4"/>
          <p:cNvSpPr/>
          <p:nvPr/>
        </p:nvSpPr>
        <p:spPr>
          <a:xfrm>
            <a:off x="1600200" y="9144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4"/>
          <p:cNvSpPr/>
          <p:nvPr/>
        </p:nvSpPr>
        <p:spPr>
          <a:xfrm>
            <a:off x="2209800" y="1371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94"/>
          <p:cNvSpPr/>
          <p:nvPr/>
        </p:nvSpPr>
        <p:spPr>
          <a:xfrm>
            <a:off x="1524000" y="1981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4"/>
          <p:cNvSpPr/>
          <p:nvPr/>
        </p:nvSpPr>
        <p:spPr>
          <a:xfrm>
            <a:off x="2971800" y="2209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4"/>
          <p:cNvSpPr/>
          <p:nvPr/>
        </p:nvSpPr>
        <p:spPr>
          <a:xfrm>
            <a:off x="3886200" y="1981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94"/>
          <p:cNvSpPr/>
          <p:nvPr/>
        </p:nvSpPr>
        <p:spPr>
          <a:xfrm>
            <a:off x="3733800" y="2743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4"/>
          <p:cNvSpPr/>
          <p:nvPr/>
        </p:nvSpPr>
        <p:spPr>
          <a:xfrm>
            <a:off x="2057400" y="2590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4"/>
          <p:cNvSpPr/>
          <p:nvPr/>
        </p:nvSpPr>
        <p:spPr>
          <a:xfrm>
            <a:off x="5257800" y="838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4"/>
          <p:cNvSpPr/>
          <p:nvPr/>
        </p:nvSpPr>
        <p:spPr>
          <a:xfrm>
            <a:off x="7924800" y="1524000"/>
            <a:ext cx="762000" cy="8382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4"/>
          <p:cNvSpPr/>
          <p:nvPr/>
        </p:nvSpPr>
        <p:spPr>
          <a:xfrm>
            <a:off x="2667000" y="7620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4" name="Google Shape;814;p94"/>
          <p:cNvSpPr/>
          <p:nvPr/>
        </p:nvSpPr>
        <p:spPr>
          <a:xfrm>
            <a:off x="3429000" y="13716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5" name="Google Shape;815;p94"/>
          <p:cNvSpPr/>
          <p:nvPr/>
        </p:nvSpPr>
        <p:spPr>
          <a:xfrm>
            <a:off x="2895600" y="28956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6" name="Google Shape;816;p94"/>
          <p:cNvSpPr/>
          <p:nvPr/>
        </p:nvSpPr>
        <p:spPr>
          <a:xfrm>
            <a:off x="4495800" y="26670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7" name="Google Shape;817;p94"/>
          <p:cNvSpPr/>
          <p:nvPr/>
        </p:nvSpPr>
        <p:spPr>
          <a:xfrm>
            <a:off x="381000" y="1524000"/>
            <a:ext cx="762000" cy="8382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4"/>
          <p:cNvSpPr/>
          <p:nvPr/>
        </p:nvSpPr>
        <p:spPr>
          <a:xfrm>
            <a:off x="457200" y="1676400"/>
            <a:ext cx="76200" cy="5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4"/>
          <p:cNvSpPr/>
          <p:nvPr/>
        </p:nvSpPr>
        <p:spPr>
          <a:xfrm>
            <a:off x="6400800" y="1219200"/>
            <a:ext cx="1143000" cy="19812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4"/>
          <p:cNvSpPr/>
          <p:nvPr/>
        </p:nvSpPr>
        <p:spPr>
          <a:xfrm>
            <a:off x="6553200" y="13716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4"/>
          <p:cNvSpPr/>
          <p:nvPr/>
        </p:nvSpPr>
        <p:spPr>
          <a:xfrm>
            <a:off x="7086600" y="13716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4"/>
          <p:cNvSpPr/>
          <p:nvPr/>
        </p:nvSpPr>
        <p:spPr>
          <a:xfrm>
            <a:off x="6553200" y="18288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4"/>
          <p:cNvSpPr/>
          <p:nvPr/>
        </p:nvSpPr>
        <p:spPr>
          <a:xfrm>
            <a:off x="7086600" y="18288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4"/>
          <p:cNvSpPr/>
          <p:nvPr/>
        </p:nvSpPr>
        <p:spPr>
          <a:xfrm>
            <a:off x="6553200" y="22860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4"/>
          <p:cNvSpPr/>
          <p:nvPr/>
        </p:nvSpPr>
        <p:spPr>
          <a:xfrm>
            <a:off x="7086600" y="22860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4"/>
          <p:cNvSpPr/>
          <p:nvPr/>
        </p:nvSpPr>
        <p:spPr>
          <a:xfrm>
            <a:off x="6553200" y="2743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4"/>
          <p:cNvSpPr/>
          <p:nvPr/>
        </p:nvSpPr>
        <p:spPr>
          <a:xfrm>
            <a:off x="7086600" y="2743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4"/>
          <p:cNvSpPr/>
          <p:nvPr/>
        </p:nvSpPr>
        <p:spPr>
          <a:xfrm>
            <a:off x="5638800" y="1524000"/>
            <a:ext cx="762000" cy="838200"/>
          </a:xfrm>
          <a:prstGeom prst="rightArrow">
            <a:avLst>
              <a:gd fmla="val 50000" name="adj1"/>
              <a:gd fmla="val 57605" name="adj2"/>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4"/>
          <p:cNvSpPr/>
          <p:nvPr/>
        </p:nvSpPr>
        <p:spPr>
          <a:xfrm>
            <a:off x="5715000" y="1676400"/>
            <a:ext cx="76200" cy="5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4"/>
          <p:cNvSpPr txBox="1"/>
          <p:nvPr>
            <p:ph type="title"/>
          </p:nvPr>
        </p:nvSpPr>
        <p:spPr>
          <a:xfrm>
            <a:off x="6324600" y="685800"/>
            <a:ext cx="1295400" cy="533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sz="3600">
                <a:solidFill>
                  <a:srgbClr val="3C78D8"/>
                </a:solidFill>
              </a:rPr>
              <a:t>Event</a:t>
            </a:r>
            <a:endParaRPr sz="2400">
              <a:solidFill>
                <a:srgbClr val="3C78D8"/>
              </a:solidFill>
            </a:endParaRPr>
          </a:p>
        </p:txBody>
      </p:sp>
      <p:sp>
        <p:nvSpPr>
          <p:cNvPr id="831" name="Google Shape;831;p94"/>
          <p:cNvSpPr/>
          <p:nvPr/>
        </p:nvSpPr>
        <p:spPr>
          <a:xfrm>
            <a:off x="3886200" y="762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4"/>
          <p:cNvSpPr/>
          <p:nvPr/>
        </p:nvSpPr>
        <p:spPr>
          <a:xfrm>
            <a:off x="4724400" y="1447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4"/>
          <p:cNvSpPr/>
          <p:nvPr/>
        </p:nvSpPr>
        <p:spPr>
          <a:xfrm>
            <a:off x="5181600" y="2743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sz="4200"/>
              <a:t>Pattern: </a:t>
            </a:r>
            <a:r>
              <a:rPr b="1" i="0" lang="en-US" sz="4200" u="none" cap="none" strike="noStrike">
                <a:solidFill>
                  <a:srgbClr val="C00000"/>
                </a:solidFill>
                <a:latin typeface="Calibri"/>
                <a:ea typeface="Calibri"/>
                <a:cs typeface="Calibri"/>
                <a:sym typeface="Calibri"/>
              </a:rPr>
              <a:t>Elastic Instancing of Rooms</a:t>
            </a:r>
            <a:endParaRPr sz="4200"/>
          </a:p>
        </p:txBody>
      </p:sp>
      <p:pic>
        <p:nvPicPr>
          <p:cNvPr id="839" name="Google Shape;839;p95"/>
          <p:cNvPicPr preferRelativeResize="0"/>
          <p:nvPr/>
        </p:nvPicPr>
        <p:blipFill>
          <a:blip r:embed="rId3">
            <a:alphaModFix/>
          </a:blip>
          <a:stretch>
            <a:fillRect/>
          </a:stretch>
        </p:blipFill>
        <p:spPr>
          <a:xfrm>
            <a:off x="0" y="1295401"/>
            <a:ext cx="9144000" cy="51815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96"/>
          <p:cNvPicPr preferRelativeResize="0"/>
          <p:nvPr/>
        </p:nvPicPr>
        <p:blipFill>
          <a:blip r:embed="rId3">
            <a:alphaModFix/>
          </a:blip>
          <a:stretch>
            <a:fillRect/>
          </a:stretch>
        </p:blipFill>
        <p:spPr>
          <a:xfrm>
            <a:off x="0" y="-990600"/>
            <a:ext cx="9144000" cy="6896100"/>
          </a:xfrm>
          <a:prstGeom prst="rect">
            <a:avLst/>
          </a:prstGeom>
          <a:noFill/>
          <a:ln>
            <a:noFill/>
          </a:ln>
        </p:spPr>
      </p:pic>
      <p:sp>
        <p:nvSpPr>
          <p:cNvPr id="845" name="Google Shape;845;p96"/>
          <p:cNvSpPr/>
          <p:nvPr/>
        </p:nvSpPr>
        <p:spPr>
          <a:xfrm>
            <a:off x="1143000" y="228600"/>
            <a:ext cx="1600200" cy="1600200"/>
          </a:xfrm>
          <a:prstGeom prst="ellipse">
            <a:avLst/>
          </a:prstGeom>
          <a:noFill/>
          <a:ln cap="flat" cmpd="sng" w="762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96"/>
          <p:cNvSpPr/>
          <p:nvPr/>
        </p:nvSpPr>
        <p:spPr>
          <a:xfrm>
            <a:off x="4648200" y="1143000"/>
            <a:ext cx="1600200" cy="1600200"/>
          </a:xfrm>
          <a:prstGeom prst="ellipse">
            <a:avLst/>
          </a:prstGeom>
          <a:noFill/>
          <a:ln cap="flat" cmpd="sng" w="762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7"/>
          <p:cNvSpPr/>
          <p:nvPr/>
        </p:nvSpPr>
        <p:spPr>
          <a:xfrm>
            <a:off x="914400" y="990600"/>
            <a:ext cx="2209800" cy="3733800"/>
          </a:xfrm>
          <a:prstGeom prst="rect">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7"/>
          <p:cNvSpPr/>
          <p:nvPr/>
        </p:nvSpPr>
        <p:spPr>
          <a:xfrm>
            <a:off x="1371600" y="1905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7"/>
          <p:cNvSpPr/>
          <p:nvPr/>
        </p:nvSpPr>
        <p:spPr>
          <a:xfrm>
            <a:off x="2590800" y="27051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97"/>
          <p:cNvSpPr/>
          <p:nvPr/>
        </p:nvSpPr>
        <p:spPr>
          <a:xfrm>
            <a:off x="1295400" y="2971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7"/>
          <p:cNvSpPr/>
          <p:nvPr/>
        </p:nvSpPr>
        <p:spPr>
          <a:xfrm>
            <a:off x="2362200" y="3124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7"/>
          <p:cNvSpPr/>
          <p:nvPr/>
        </p:nvSpPr>
        <p:spPr>
          <a:xfrm>
            <a:off x="1828800" y="35814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97"/>
          <p:cNvSpPr/>
          <p:nvPr/>
        </p:nvSpPr>
        <p:spPr>
          <a:xfrm>
            <a:off x="2438400" y="17526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8" name="Google Shape;858;p97"/>
          <p:cNvSpPr/>
          <p:nvPr/>
        </p:nvSpPr>
        <p:spPr>
          <a:xfrm>
            <a:off x="2667000" y="38862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9" name="Google Shape;859;p97"/>
          <p:cNvSpPr/>
          <p:nvPr/>
        </p:nvSpPr>
        <p:spPr>
          <a:xfrm>
            <a:off x="152400" y="2514600"/>
            <a:ext cx="762000" cy="8382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97"/>
          <p:cNvSpPr/>
          <p:nvPr/>
        </p:nvSpPr>
        <p:spPr>
          <a:xfrm>
            <a:off x="228600" y="2667000"/>
            <a:ext cx="76200" cy="5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7"/>
          <p:cNvSpPr/>
          <p:nvPr/>
        </p:nvSpPr>
        <p:spPr>
          <a:xfrm rot="-5400000">
            <a:off x="4533900" y="571500"/>
            <a:ext cx="1143000" cy="19812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97"/>
          <p:cNvSpPr/>
          <p:nvPr/>
        </p:nvSpPr>
        <p:spPr>
          <a:xfrm rot="-5400000">
            <a:off x="4343400" y="16764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3" name="Google Shape;863;p97"/>
          <p:cNvSpPr/>
          <p:nvPr/>
        </p:nvSpPr>
        <p:spPr>
          <a:xfrm rot="-5400000">
            <a:off x="4267200" y="12192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4" name="Google Shape;864;p97"/>
          <p:cNvSpPr/>
          <p:nvPr/>
        </p:nvSpPr>
        <p:spPr>
          <a:xfrm rot="-5400000">
            <a:off x="4876800" y="16764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5" name="Google Shape;865;p97"/>
          <p:cNvSpPr/>
          <p:nvPr/>
        </p:nvSpPr>
        <p:spPr>
          <a:xfrm rot="-5400000">
            <a:off x="4724400" y="1143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6" name="Google Shape;866;p97"/>
          <p:cNvSpPr/>
          <p:nvPr/>
        </p:nvSpPr>
        <p:spPr>
          <a:xfrm rot="-5400000">
            <a:off x="5181600" y="12954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7" name="Google Shape;867;p97"/>
          <p:cNvSpPr/>
          <p:nvPr/>
        </p:nvSpPr>
        <p:spPr>
          <a:xfrm rot="-5400000">
            <a:off x="5410200" y="16764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8" name="Google Shape;868;p97"/>
          <p:cNvSpPr/>
          <p:nvPr/>
        </p:nvSpPr>
        <p:spPr>
          <a:xfrm rot="-5400000">
            <a:off x="5638800" y="11430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9" name="Google Shape;869;p97"/>
          <p:cNvSpPr txBox="1"/>
          <p:nvPr>
            <p:ph type="title"/>
          </p:nvPr>
        </p:nvSpPr>
        <p:spPr>
          <a:xfrm>
            <a:off x="990600" y="381000"/>
            <a:ext cx="2057400" cy="53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3600">
                <a:solidFill>
                  <a:srgbClr val="980000"/>
                </a:solidFill>
              </a:rPr>
              <a:t>Hub</a:t>
            </a:r>
            <a:endParaRPr sz="2400">
              <a:solidFill>
                <a:srgbClr val="980000"/>
              </a:solidFill>
            </a:endParaRPr>
          </a:p>
        </p:txBody>
      </p:sp>
      <p:sp>
        <p:nvSpPr>
          <p:cNvPr id="870" name="Google Shape;870;p97"/>
          <p:cNvSpPr/>
          <p:nvPr/>
        </p:nvSpPr>
        <p:spPr>
          <a:xfrm rot="-5400000">
            <a:off x="4533900" y="3162300"/>
            <a:ext cx="1143000" cy="1981200"/>
          </a:xfrm>
          <a:prstGeom prst="rect">
            <a:avLst/>
          </a:prstGeom>
          <a:noFill/>
          <a:ln cap="flat" cmpd="sng" w="3810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7"/>
          <p:cNvSpPr txBox="1"/>
          <p:nvPr>
            <p:ph type="title"/>
          </p:nvPr>
        </p:nvSpPr>
        <p:spPr>
          <a:xfrm>
            <a:off x="4038600" y="304800"/>
            <a:ext cx="2057400" cy="53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3600">
                <a:solidFill>
                  <a:srgbClr val="980000"/>
                </a:solidFill>
              </a:rPr>
              <a:t>Instances</a:t>
            </a:r>
            <a:endParaRPr sz="2400">
              <a:solidFill>
                <a:srgbClr val="980000"/>
              </a:solidFill>
            </a:endParaRPr>
          </a:p>
        </p:txBody>
      </p:sp>
      <p:sp>
        <p:nvSpPr>
          <p:cNvPr id="872" name="Google Shape;872;p97"/>
          <p:cNvSpPr/>
          <p:nvPr/>
        </p:nvSpPr>
        <p:spPr>
          <a:xfrm rot="-5400000">
            <a:off x="4533900" y="1866900"/>
            <a:ext cx="1143000" cy="19812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7"/>
          <p:cNvSpPr/>
          <p:nvPr/>
        </p:nvSpPr>
        <p:spPr>
          <a:xfrm>
            <a:off x="3352800" y="1371600"/>
            <a:ext cx="762000" cy="3810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7"/>
          <p:cNvSpPr/>
          <p:nvPr/>
        </p:nvSpPr>
        <p:spPr>
          <a:xfrm rot="10800000">
            <a:off x="3124200" y="1371600"/>
            <a:ext cx="762000" cy="3810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7"/>
          <p:cNvSpPr/>
          <p:nvPr/>
        </p:nvSpPr>
        <p:spPr>
          <a:xfrm>
            <a:off x="3352800" y="2667000"/>
            <a:ext cx="762000" cy="3810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7"/>
          <p:cNvSpPr/>
          <p:nvPr/>
        </p:nvSpPr>
        <p:spPr>
          <a:xfrm rot="10800000">
            <a:off x="3124200" y="2667000"/>
            <a:ext cx="762000" cy="3810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7"/>
          <p:cNvSpPr/>
          <p:nvPr/>
        </p:nvSpPr>
        <p:spPr>
          <a:xfrm>
            <a:off x="1295400" y="4114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7"/>
          <p:cNvSpPr/>
          <p:nvPr/>
        </p:nvSpPr>
        <p:spPr>
          <a:xfrm>
            <a:off x="1905000" y="12192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79" name="Google Shape;879;p97"/>
          <p:cNvSpPr/>
          <p:nvPr/>
        </p:nvSpPr>
        <p:spPr>
          <a:xfrm>
            <a:off x="5029200" y="3733800"/>
            <a:ext cx="228600" cy="76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7"/>
          <p:cNvSpPr/>
          <p:nvPr/>
        </p:nvSpPr>
        <p:spPr>
          <a:xfrm rot="5400000">
            <a:off x="5029200" y="3733800"/>
            <a:ext cx="228600" cy="76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7"/>
          <p:cNvSpPr/>
          <p:nvPr/>
        </p:nvSpPr>
        <p:spPr>
          <a:xfrm flipH="1" rot="5400000">
            <a:off x="5562600" y="29718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2" name="Google Shape;882;p97"/>
          <p:cNvSpPr/>
          <p:nvPr/>
        </p:nvSpPr>
        <p:spPr>
          <a:xfrm flipH="1" rot="5400000">
            <a:off x="5638800" y="25146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3" name="Google Shape;883;p97"/>
          <p:cNvSpPr/>
          <p:nvPr/>
        </p:nvSpPr>
        <p:spPr>
          <a:xfrm flipH="1" rot="5400000">
            <a:off x="5029200" y="2971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4" name="Google Shape;884;p97"/>
          <p:cNvSpPr/>
          <p:nvPr/>
        </p:nvSpPr>
        <p:spPr>
          <a:xfrm flipH="1" rot="5400000">
            <a:off x="5181600" y="24384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5" name="Google Shape;885;p97"/>
          <p:cNvSpPr/>
          <p:nvPr/>
        </p:nvSpPr>
        <p:spPr>
          <a:xfrm flipH="1" rot="5400000">
            <a:off x="4724400" y="2590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6" name="Google Shape;886;p97"/>
          <p:cNvSpPr/>
          <p:nvPr/>
        </p:nvSpPr>
        <p:spPr>
          <a:xfrm flipH="1" rot="5400000">
            <a:off x="4495800" y="29718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7" name="Google Shape;887;p97"/>
          <p:cNvSpPr/>
          <p:nvPr/>
        </p:nvSpPr>
        <p:spPr>
          <a:xfrm flipH="1" rot="5400000">
            <a:off x="4267200" y="2438400"/>
            <a:ext cx="304800" cy="30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8" name="Google Shape;888;p97"/>
          <p:cNvSpPr txBox="1"/>
          <p:nvPr>
            <p:ph type="title"/>
          </p:nvPr>
        </p:nvSpPr>
        <p:spPr>
          <a:xfrm>
            <a:off x="6324600" y="1371600"/>
            <a:ext cx="2743200" cy="3048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6030"/>
              <a:buFont typeface="Calibri"/>
              <a:buNone/>
            </a:pPr>
            <a:r>
              <a:rPr lang="en-US" sz="3000"/>
              <a:t>Ideal Gameplay Density</a:t>
            </a:r>
            <a:endParaRPr sz="3000"/>
          </a:p>
          <a:p>
            <a:pPr indent="0" lvl="0" marL="0" marR="0" rtl="0" algn="l">
              <a:spcBef>
                <a:spcPts val="0"/>
              </a:spcBef>
              <a:spcAft>
                <a:spcPts val="0"/>
              </a:spcAft>
              <a:buClr>
                <a:srgbClr val="C00000"/>
              </a:buClr>
              <a:buSzPts val="6030"/>
              <a:buFont typeface="Calibri"/>
              <a:buNone/>
            </a:pPr>
            <a:r>
              <a:rPr b="0" lang="en-US" sz="3000"/>
              <a:t>+Serendipity</a:t>
            </a:r>
            <a:br>
              <a:rPr lang="en-US" sz="3000"/>
            </a:br>
            <a:endParaRPr sz="3000"/>
          </a:p>
          <a:p>
            <a:pPr indent="0" lvl="0" marL="0" marR="0" rtl="0" algn="l">
              <a:spcBef>
                <a:spcPts val="0"/>
              </a:spcBef>
              <a:spcAft>
                <a:spcPts val="0"/>
              </a:spcAft>
              <a:buClr>
                <a:srgbClr val="C00000"/>
              </a:buClr>
              <a:buSzPts val="6030"/>
              <a:buFont typeface="Calibri"/>
              <a:buNone/>
            </a:pPr>
            <a:r>
              <a:rPr lang="en-US" sz="3000"/>
              <a:t>Social space</a:t>
            </a:r>
            <a:endParaRPr sz="3000"/>
          </a:p>
          <a:p>
            <a:pPr indent="0" lvl="0" marL="0" marR="0" rtl="0" algn="l">
              <a:spcBef>
                <a:spcPts val="0"/>
              </a:spcBef>
              <a:spcAft>
                <a:spcPts val="0"/>
              </a:spcAft>
              <a:buClr>
                <a:srgbClr val="C00000"/>
              </a:buClr>
              <a:buSzPts val="6030"/>
              <a:buFont typeface="Calibri"/>
              <a:buNone/>
            </a:pPr>
            <a:r>
              <a:rPr b="0" lang="en-US" sz="3000"/>
              <a:t>+Serendipity</a:t>
            </a:r>
            <a:endParaRPr b="0"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t/>
            </a:r>
            <a:endParaRPr b="1" i="0" sz="4400" u="none" cap="none" strike="noStrike">
              <a:solidFill>
                <a:srgbClr val="C00000"/>
              </a:solidFill>
              <a:latin typeface="Calibri"/>
              <a:ea typeface="Calibri"/>
              <a:cs typeface="Calibri"/>
              <a:sym typeface="Calibri"/>
            </a:endParaRPr>
          </a:p>
        </p:txBody>
      </p:sp>
      <p:sp>
        <p:nvSpPr>
          <p:cNvPr id="342" name="Google Shape;342;p5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http://www.techwithkids.com/images/Triple%20Town%20Screen1.jpg" id="343" name="Google Shape;343;p53"/>
          <p:cNvPicPr preferRelativeResize="0"/>
          <p:nvPr/>
        </p:nvPicPr>
        <p:blipFill rotWithShape="1">
          <a:blip r:embed="rId3">
            <a:alphaModFix/>
          </a:blip>
          <a:srcRect b="0" l="0" r="0" t="0"/>
          <a:stretch/>
        </p:blipFill>
        <p:spPr>
          <a:xfrm>
            <a:off x="1588" y="0"/>
            <a:ext cx="9140824"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98"/>
          <p:cNvSpPr txBox="1"/>
          <p:nvPr>
            <p:ph type="title"/>
          </p:nvPr>
        </p:nvSpPr>
        <p:spPr>
          <a:xfrm>
            <a:off x="304800" y="1809600"/>
            <a:ext cx="28194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a:t># of Rooms</a:t>
            </a:r>
            <a:endParaRPr/>
          </a:p>
        </p:txBody>
      </p:sp>
      <p:sp>
        <p:nvSpPr>
          <p:cNvPr id="894" name="Google Shape;894;p98"/>
          <p:cNvSpPr txBox="1"/>
          <p:nvPr>
            <p:ph type="title"/>
          </p:nvPr>
        </p:nvSpPr>
        <p:spPr>
          <a:xfrm>
            <a:off x="3810000" y="1371600"/>
            <a:ext cx="49530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3600"/>
              <a:t>Concurrent Players</a:t>
            </a:r>
            <a:endParaRPr sz="3600"/>
          </a:p>
        </p:txBody>
      </p:sp>
      <p:sp>
        <p:nvSpPr>
          <p:cNvPr id="895" name="Google Shape;895;p98"/>
          <p:cNvSpPr txBox="1"/>
          <p:nvPr>
            <p:ph type="title"/>
          </p:nvPr>
        </p:nvSpPr>
        <p:spPr>
          <a:xfrm>
            <a:off x="3810000" y="2419200"/>
            <a:ext cx="49530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3600"/>
              <a:t>Ideal </a:t>
            </a:r>
            <a:r>
              <a:rPr lang="en-US" sz="3600"/>
              <a:t>Players per Room</a:t>
            </a:r>
            <a:endParaRPr sz="3600"/>
          </a:p>
        </p:txBody>
      </p:sp>
      <p:sp>
        <p:nvSpPr>
          <p:cNvPr id="896" name="Google Shape;896;p98"/>
          <p:cNvSpPr/>
          <p:nvPr/>
        </p:nvSpPr>
        <p:spPr>
          <a:xfrm>
            <a:off x="3810000" y="2286000"/>
            <a:ext cx="4953000" cy="76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8"/>
          <p:cNvSpPr/>
          <p:nvPr/>
        </p:nvSpPr>
        <p:spPr>
          <a:xfrm>
            <a:off x="3200400" y="2209800"/>
            <a:ext cx="381000" cy="76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8"/>
          <p:cNvSpPr/>
          <p:nvPr/>
        </p:nvSpPr>
        <p:spPr>
          <a:xfrm>
            <a:off x="3200400" y="2362200"/>
            <a:ext cx="381000" cy="762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9"/>
          <p:cNvSpPr txBox="1"/>
          <p:nvPr>
            <p:ph type="title"/>
          </p:nvPr>
        </p:nvSpPr>
        <p:spPr>
          <a:xfrm>
            <a:off x="609600" y="2114550"/>
            <a:ext cx="80772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4400"/>
              <a:buFont typeface="Calibri"/>
              <a:buNone/>
            </a:pPr>
            <a:r>
              <a:rPr b="0" lang="en-US" sz="2400">
                <a:solidFill>
                  <a:srgbClr val="666666"/>
                </a:solidFill>
              </a:rPr>
              <a:t>Smarty pants question from the crowd</a:t>
            </a:r>
            <a:endParaRPr b="0" sz="2400">
              <a:solidFill>
                <a:srgbClr val="666666"/>
              </a:solidFill>
            </a:endParaRPr>
          </a:p>
          <a:p>
            <a:pPr indent="0" lvl="0" marL="0" rtl="0" algn="l">
              <a:spcBef>
                <a:spcPts val="0"/>
              </a:spcBef>
              <a:spcAft>
                <a:spcPts val="0"/>
              </a:spcAft>
              <a:buClr>
                <a:srgbClr val="C00000"/>
              </a:buClr>
              <a:buSzPts val="4400"/>
              <a:buFont typeface="Calibri"/>
              <a:buNone/>
            </a:pPr>
            <a:r>
              <a:rPr lang="en-US" sz="3600"/>
              <a:t>What happens when population shrinks?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00"/>
          <p:cNvSpPr txBox="1"/>
          <p:nvPr>
            <p:ph type="title"/>
          </p:nvPr>
        </p:nvSpPr>
        <p:spPr>
          <a:xfrm>
            <a:off x="228600" y="205979"/>
            <a:ext cx="87630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sz="3600"/>
              <a:t>Pattern:</a:t>
            </a:r>
            <a:r>
              <a:rPr lang="en-US" sz="3600"/>
              <a:t> Garbage Collection of Instances</a:t>
            </a:r>
            <a:endParaRPr sz="3600"/>
          </a:p>
        </p:txBody>
      </p:sp>
      <p:sp>
        <p:nvSpPr>
          <p:cNvPr id="910" name="Google Shape;910;p100"/>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0" lvl="0" marL="0" marR="0" rtl="0" algn="l">
              <a:spcBef>
                <a:spcPts val="640"/>
              </a:spcBef>
              <a:spcAft>
                <a:spcPts val="0"/>
              </a:spcAft>
              <a:buNone/>
            </a:pPr>
            <a:r>
              <a:rPr b="1" lang="en-US"/>
              <a:t>In Realm of the Mad God</a:t>
            </a:r>
            <a:endParaRPr b="1"/>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Players ‘beat’ instanced servers</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lang="en-US"/>
              <a:t>Those servers go </a:t>
            </a:r>
            <a:r>
              <a:rPr b="0" i="0" lang="en-US" sz="3200" u="none" cap="none" strike="noStrike">
                <a:solidFill>
                  <a:schemeClr val="dk1"/>
                </a:solidFill>
                <a:latin typeface="Calibri"/>
                <a:ea typeface="Calibri"/>
                <a:cs typeface="Calibri"/>
                <a:sym typeface="Calibri"/>
              </a:rPr>
              <a:t>away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Don’t create new instances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917" name="Google Shape;917;p101"/>
          <p:cNvPicPr preferRelativeResize="0"/>
          <p:nvPr/>
        </p:nvPicPr>
        <p:blipFill rotWithShape="1">
          <a:blip r:embed="rId3">
            <a:alphaModFix/>
          </a:blip>
          <a:srcRect b="0" l="0" r="0" t="25428"/>
          <a:stretch/>
        </p:blipFill>
        <p:spPr>
          <a:xfrm>
            <a:off x="0" y="1219200"/>
            <a:ext cx="9144001" cy="5999945"/>
          </a:xfrm>
          <a:prstGeom prst="rect">
            <a:avLst/>
          </a:prstGeom>
          <a:noFill/>
          <a:ln>
            <a:noFill/>
          </a:ln>
        </p:spPr>
      </p:pic>
      <p:sp>
        <p:nvSpPr>
          <p:cNvPr id="918" name="Google Shape;918;p101"/>
          <p:cNvSpPr txBox="1"/>
          <p:nvPr>
            <p:ph type="title"/>
          </p:nvPr>
        </p:nvSpPr>
        <p:spPr>
          <a:xfrm>
            <a:off x="457200" y="20940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t>Pattern</a:t>
            </a:r>
            <a:r>
              <a:rPr b="0" i="0" lang="en-US" sz="4400" u="none" cap="none" strike="noStrike">
                <a:solidFill>
                  <a:srgbClr val="C00000"/>
                </a:solidFill>
              </a:rPr>
              <a:t>:</a:t>
            </a:r>
            <a:r>
              <a:rPr b="1" i="0" lang="en-US" sz="4400" u="none" cap="none" strike="noStrike">
                <a:solidFill>
                  <a:srgbClr val="C00000"/>
                </a:solidFill>
                <a:latin typeface="Calibri"/>
                <a:ea typeface="Calibri"/>
                <a:cs typeface="Calibri"/>
                <a:sym typeface="Calibri"/>
              </a:rPr>
              <a:t> </a:t>
            </a:r>
            <a:r>
              <a:rPr lang="en-US"/>
              <a:t>Voluntary Migration</a:t>
            </a:r>
            <a:endParaRPr/>
          </a:p>
        </p:txBody>
      </p:sp>
      <p:sp>
        <p:nvSpPr>
          <p:cNvPr id="919" name="Google Shape;919;p101"/>
          <p:cNvSpPr txBox="1"/>
          <p:nvPr>
            <p:ph type="title"/>
          </p:nvPr>
        </p:nvSpPr>
        <p:spPr>
          <a:xfrm>
            <a:off x="457200" y="4019400"/>
            <a:ext cx="8229600" cy="8574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solidFill>
                  <a:srgbClr val="FFFFFF"/>
                </a:solidFill>
              </a:rPr>
              <a:t>Guild Wars 2</a:t>
            </a:r>
            <a:endParaRPr>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2"/>
          <p:cNvSpPr txBox="1"/>
          <p:nvPr>
            <p:ph type="title"/>
          </p:nvPr>
        </p:nvSpPr>
        <p:spPr>
          <a:xfrm>
            <a:off x="457200" y="20940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t>Pattern</a:t>
            </a:r>
            <a:r>
              <a:rPr b="0" i="0" lang="en-US" sz="4400" u="none" cap="none" strike="noStrike">
                <a:solidFill>
                  <a:srgbClr val="C00000"/>
                </a:solidFill>
              </a:rPr>
              <a:t>:</a:t>
            </a:r>
            <a:r>
              <a:rPr b="1" i="0" lang="en-US" sz="4400" u="none" cap="none" strike="noStrike">
                <a:solidFill>
                  <a:srgbClr val="C00000"/>
                </a:solidFill>
                <a:latin typeface="Calibri"/>
                <a:ea typeface="Calibri"/>
                <a:cs typeface="Calibri"/>
                <a:sym typeface="Calibri"/>
              </a:rPr>
              <a:t> In</a:t>
            </a:r>
            <a:r>
              <a:rPr lang="en-US"/>
              <a:t>v</a:t>
            </a:r>
            <a:r>
              <a:rPr lang="en-US"/>
              <a:t>oluntary Migration</a:t>
            </a:r>
            <a:endParaRPr/>
          </a:p>
        </p:txBody>
      </p:sp>
      <p:sp>
        <p:nvSpPr>
          <p:cNvPr id="926" name="Google Shape;926;p102"/>
          <p:cNvSpPr txBox="1"/>
          <p:nvPr>
            <p:ph idx="1" type="body"/>
          </p:nvPr>
        </p:nvSpPr>
        <p:spPr>
          <a:xfrm>
            <a:off x="457200" y="1177500"/>
            <a:ext cx="8229600" cy="3394500"/>
          </a:xfrm>
          <a:prstGeom prst="rect">
            <a:avLst/>
          </a:prstGeom>
          <a:noFill/>
          <a:ln>
            <a:noFill/>
          </a:ln>
        </p:spPr>
        <p:txBody>
          <a:bodyPr anchorCtr="0" anchor="t" bIns="45700" lIns="91425" spcFirstLastPara="1" rIns="91425" wrap="square" tIns="45700">
            <a:noAutofit/>
          </a:bodyPr>
          <a:lstStyle/>
          <a:p>
            <a:pPr indent="0" lvl="0" marL="0" marR="0" rtl="0" algn="l">
              <a:spcBef>
                <a:spcPts val="640"/>
              </a:spcBef>
              <a:spcAft>
                <a:spcPts val="0"/>
              </a:spcAft>
              <a:buNone/>
            </a:pPr>
            <a:r>
              <a:rPr b="1" lang="en-US"/>
              <a:t>In Guild Wars 2</a:t>
            </a:r>
            <a:endParaRPr b="1"/>
          </a:p>
          <a:p>
            <a:pPr indent="-342900" lvl="0" marL="342900" marR="0" rtl="0" algn="l">
              <a:spcBef>
                <a:spcPts val="640"/>
              </a:spcBef>
              <a:spcAft>
                <a:spcPts val="0"/>
              </a:spcAft>
              <a:buClr>
                <a:schemeClr val="dk1"/>
              </a:buClr>
              <a:buSzPts val="3200"/>
              <a:buFont typeface="Arial"/>
              <a:buChar char="•"/>
            </a:pPr>
            <a:r>
              <a:rPr lang="en-US"/>
              <a:t>If you ignore the offers…</a:t>
            </a:r>
            <a:endParaRPr/>
          </a:p>
          <a:p>
            <a:pPr indent="-342900" lvl="0" marL="342900" marR="0" rtl="0" algn="l">
              <a:spcBef>
                <a:spcPts val="640"/>
              </a:spcBef>
              <a:spcAft>
                <a:spcPts val="0"/>
              </a:spcAft>
              <a:buClr>
                <a:schemeClr val="dk1"/>
              </a:buClr>
              <a:buSzPts val="3200"/>
              <a:buFont typeface="Arial"/>
              <a:buChar char="•"/>
            </a:pPr>
            <a:r>
              <a:rPr lang="en-US"/>
              <a:t>You just get kicked out.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03"/>
          <p:cNvSpPr txBox="1"/>
          <p:nvPr>
            <p:ph type="title"/>
          </p:nvPr>
        </p:nvSpPr>
        <p:spPr>
          <a:xfrm>
            <a:off x="457200" y="1219200"/>
            <a:ext cx="8229600" cy="2591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lang="en-US" sz="3600"/>
              <a:t>Maximizing</a:t>
            </a:r>
            <a:r>
              <a:rPr lang="en-US" sz="3959"/>
              <a:t> </a:t>
            </a:r>
            <a:br>
              <a:rPr lang="en-US" sz="3959"/>
            </a:br>
            <a:r>
              <a:rPr lang="en-US" sz="6030"/>
              <a:t>Repeat </a:t>
            </a:r>
            <a:br>
              <a:rPr lang="en-US" sz="6030"/>
            </a:br>
            <a:r>
              <a:rPr lang="en-US" sz="3600"/>
              <a:t>I</a:t>
            </a:r>
            <a:r>
              <a:rPr lang="en-US" sz="3600"/>
              <a:t>nteractions</a:t>
            </a:r>
            <a:endParaRPr sz="3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04"/>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US"/>
              <a:t>Pattern: </a:t>
            </a:r>
            <a:r>
              <a:rPr lang="en-US"/>
              <a:t>Preserve Cohorts</a:t>
            </a:r>
            <a:endParaRPr/>
          </a:p>
        </p:txBody>
      </p:sp>
      <p:pic>
        <p:nvPicPr>
          <p:cNvPr id="939" name="Google Shape;939;p104"/>
          <p:cNvPicPr preferRelativeResize="0"/>
          <p:nvPr/>
        </p:nvPicPr>
        <p:blipFill>
          <a:blip r:embed="rId3">
            <a:alphaModFix/>
          </a:blip>
          <a:stretch>
            <a:fillRect/>
          </a:stretch>
        </p:blipFill>
        <p:spPr>
          <a:xfrm>
            <a:off x="0" y="1219200"/>
            <a:ext cx="9144000" cy="5181599"/>
          </a:xfrm>
          <a:prstGeom prst="rect">
            <a:avLst/>
          </a:prstGeom>
          <a:noFill/>
          <a:ln>
            <a:noFill/>
          </a:ln>
        </p:spPr>
      </p:pic>
      <p:sp>
        <p:nvSpPr>
          <p:cNvPr id="940" name="Google Shape;940;p104"/>
          <p:cNvSpPr txBox="1"/>
          <p:nvPr>
            <p:ph type="title"/>
          </p:nvPr>
        </p:nvSpPr>
        <p:spPr>
          <a:xfrm>
            <a:off x="457200" y="4019400"/>
            <a:ext cx="8229600" cy="8574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solidFill>
                  <a:srgbClr val="FFFFFF"/>
                </a:solidFill>
              </a:rPr>
              <a:t>Beartopia</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05"/>
          <p:cNvSpPr/>
          <p:nvPr/>
        </p:nvSpPr>
        <p:spPr>
          <a:xfrm>
            <a:off x="2362200" y="990600"/>
            <a:ext cx="1981200" cy="1524000"/>
          </a:xfrm>
          <a:prstGeom prst="rect">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05"/>
          <p:cNvSpPr/>
          <p:nvPr/>
        </p:nvSpPr>
        <p:spPr>
          <a:xfrm>
            <a:off x="2514600" y="1143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05"/>
          <p:cNvSpPr/>
          <p:nvPr/>
        </p:nvSpPr>
        <p:spPr>
          <a:xfrm>
            <a:off x="3886200" y="1143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05"/>
          <p:cNvSpPr/>
          <p:nvPr/>
        </p:nvSpPr>
        <p:spPr>
          <a:xfrm>
            <a:off x="2971800" y="1143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05"/>
          <p:cNvSpPr/>
          <p:nvPr/>
        </p:nvSpPr>
        <p:spPr>
          <a:xfrm>
            <a:off x="2514600" y="20574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0" name="Google Shape;950;p105"/>
          <p:cNvSpPr/>
          <p:nvPr/>
        </p:nvSpPr>
        <p:spPr>
          <a:xfrm>
            <a:off x="1752600" y="1295400"/>
            <a:ext cx="609600" cy="8382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05"/>
          <p:cNvSpPr/>
          <p:nvPr/>
        </p:nvSpPr>
        <p:spPr>
          <a:xfrm>
            <a:off x="1676400" y="1447800"/>
            <a:ext cx="76200" cy="53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05"/>
          <p:cNvSpPr txBox="1"/>
          <p:nvPr>
            <p:ph type="title"/>
          </p:nvPr>
        </p:nvSpPr>
        <p:spPr>
          <a:xfrm>
            <a:off x="1905000" y="304800"/>
            <a:ext cx="2971800" cy="53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3600">
                <a:solidFill>
                  <a:srgbClr val="980000"/>
                </a:solidFill>
              </a:rPr>
              <a:t>Failing Village</a:t>
            </a:r>
            <a:endParaRPr sz="2400">
              <a:solidFill>
                <a:srgbClr val="980000"/>
              </a:solidFill>
            </a:endParaRPr>
          </a:p>
        </p:txBody>
      </p:sp>
      <p:sp>
        <p:nvSpPr>
          <p:cNvPr id="953" name="Google Shape;953;p105"/>
          <p:cNvSpPr/>
          <p:nvPr/>
        </p:nvSpPr>
        <p:spPr>
          <a:xfrm rot="-5400000">
            <a:off x="6629400" y="2667000"/>
            <a:ext cx="1524000" cy="1981200"/>
          </a:xfrm>
          <a:prstGeom prst="rect">
            <a:avLst/>
          </a:prstGeom>
          <a:noFill/>
          <a:ln cap="flat" cmpd="sng" w="3810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05"/>
          <p:cNvSpPr/>
          <p:nvPr/>
        </p:nvSpPr>
        <p:spPr>
          <a:xfrm>
            <a:off x="4343400" y="1371600"/>
            <a:ext cx="2057400" cy="381000"/>
          </a:xfrm>
          <a:prstGeom prst="rightArrow">
            <a:avLst>
              <a:gd fmla="val 50000" name="adj1"/>
              <a:gd fmla="val 57605"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05"/>
          <p:cNvSpPr/>
          <p:nvPr/>
        </p:nvSpPr>
        <p:spPr>
          <a:xfrm>
            <a:off x="3429000" y="1143000"/>
            <a:ext cx="304800" cy="304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105"/>
          <p:cNvGrpSpPr/>
          <p:nvPr/>
        </p:nvGrpSpPr>
        <p:grpSpPr>
          <a:xfrm>
            <a:off x="7010400" y="3276600"/>
            <a:ext cx="762000" cy="762000"/>
            <a:chOff x="6515100" y="3733800"/>
            <a:chExt cx="762000" cy="762000"/>
          </a:xfrm>
        </p:grpSpPr>
        <p:sp>
          <p:nvSpPr>
            <p:cNvPr id="957" name="Google Shape;957;p105"/>
            <p:cNvSpPr/>
            <p:nvPr/>
          </p:nvSpPr>
          <p:spPr>
            <a:xfrm>
              <a:off x="6781800" y="3733800"/>
              <a:ext cx="228600" cy="76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05"/>
            <p:cNvSpPr/>
            <p:nvPr/>
          </p:nvSpPr>
          <p:spPr>
            <a:xfrm rot="5400000">
              <a:off x="6781800" y="3733800"/>
              <a:ext cx="228600" cy="762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105"/>
          <p:cNvSpPr/>
          <p:nvPr/>
        </p:nvSpPr>
        <p:spPr>
          <a:xfrm rot="5400000">
            <a:off x="3009900" y="2400300"/>
            <a:ext cx="609600" cy="838200"/>
          </a:xfrm>
          <a:prstGeom prst="rightArrow">
            <a:avLst>
              <a:gd fmla="val 50000" name="adj1"/>
              <a:gd fmla="val 74233" name="adj2"/>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05"/>
          <p:cNvSpPr txBox="1"/>
          <p:nvPr>
            <p:ph type="title"/>
          </p:nvPr>
        </p:nvSpPr>
        <p:spPr>
          <a:xfrm>
            <a:off x="2057400" y="3124200"/>
            <a:ext cx="25146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2400"/>
              <a:t>Clean up inactive</a:t>
            </a:r>
            <a:endParaRPr sz="2400"/>
          </a:p>
          <a:p>
            <a:pPr indent="0" lvl="0" marL="0" marR="0" rtl="0" algn="ctr">
              <a:spcBef>
                <a:spcPts val="0"/>
              </a:spcBef>
              <a:spcAft>
                <a:spcPts val="0"/>
              </a:spcAft>
              <a:buClr>
                <a:srgbClr val="C00000"/>
              </a:buClr>
              <a:buSzPts val="4400"/>
              <a:buFont typeface="Calibri"/>
              <a:buNone/>
            </a:pPr>
            <a:r>
              <a:rPr lang="en-US" sz="2400"/>
              <a:t>players</a:t>
            </a:r>
            <a:endParaRPr sz="2400"/>
          </a:p>
        </p:txBody>
      </p:sp>
      <p:sp>
        <p:nvSpPr>
          <p:cNvPr id="961" name="Google Shape;961;p105"/>
          <p:cNvSpPr txBox="1"/>
          <p:nvPr>
            <p:ph type="title"/>
          </p:nvPr>
        </p:nvSpPr>
        <p:spPr>
          <a:xfrm>
            <a:off x="4495800" y="1676400"/>
            <a:ext cx="1371600" cy="53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2400"/>
              <a:t>Migrate</a:t>
            </a:r>
            <a:endParaRPr sz="2400"/>
          </a:p>
        </p:txBody>
      </p:sp>
      <p:sp>
        <p:nvSpPr>
          <p:cNvPr id="962" name="Google Shape;962;p105"/>
          <p:cNvSpPr/>
          <p:nvPr/>
        </p:nvSpPr>
        <p:spPr>
          <a:xfrm>
            <a:off x="6400800" y="990600"/>
            <a:ext cx="1981200" cy="1524000"/>
          </a:xfrm>
          <a:prstGeom prst="rect">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05"/>
          <p:cNvSpPr/>
          <p:nvPr/>
        </p:nvSpPr>
        <p:spPr>
          <a:xfrm>
            <a:off x="6553200" y="11430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5"/>
          <p:cNvSpPr/>
          <p:nvPr/>
        </p:nvSpPr>
        <p:spPr>
          <a:xfrm>
            <a:off x="7924800" y="11430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05"/>
          <p:cNvSpPr/>
          <p:nvPr/>
        </p:nvSpPr>
        <p:spPr>
          <a:xfrm>
            <a:off x="7010400" y="11430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05"/>
          <p:cNvSpPr/>
          <p:nvPr/>
        </p:nvSpPr>
        <p:spPr>
          <a:xfrm>
            <a:off x="6553200" y="20574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67" name="Google Shape;967;p105"/>
          <p:cNvSpPr/>
          <p:nvPr/>
        </p:nvSpPr>
        <p:spPr>
          <a:xfrm>
            <a:off x="7467600" y="11430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05"/>
          <p:cNvSpPr/>
          <p:nvPr/>
        </p:nvSpPr>
        <p:spPr>
          <a:xfrm>
            <a:off x="6553200" y="1600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05"/>
          <p:cNvSpPr/>
          <p:nvPr/>
        </p:nvSpPr>
        <p:spPr>
          <a:xfrm>
            <a:off x="7924800" y="1600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05"/>
          <p:cNvSpPr/>
          <p:nvPr/>
        </p:nvSpPr>
        <p:spPr>
          <a:xfrm>
            <a:off x="7010400" y="1600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05"/>
          <p:cNvSpPr/>
          <p:nvPr/>
        </p:nvSpPr>
        <p:spPr>
          <a:xfrm>
            <a:off x="7467600" y="1600200"/>
            <a:ext cx="304800" cy="3048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05"/>
          <p:cNvSpPr/>
          <p:nvPr/>
        </p:nvSpPr>
        <p:spPr>
          <a:xfrm>
            <a:off x="3429000" y="16002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3" name="Google Shape;973;p105"/>
          <p:cNvSpPr/>
          <p:nvPr/>
        </p:nvSpPr>
        <p:spPr>
          <a:xfrm>
            <a:off x="2971800" y="20574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4" name="Google Shape;974;p105"/>
          <p:cNvSpPr/>
          <p:nvPr/>
        </p:nvSpPr>
        <p:spPr>
          <a:xfrm>
            <a:off x="3429000" y="20574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5" name="Google Shape;975;p105"/>
          <p:cNvSpPr/>
          <p:nvPr/>
        </p:nvSpPr>
        <p:spPr>
          <a:xfrm>
            <a:off x="3886200" y="20574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6" name="Google Shape;976;p105"/>
          <p:cNvSpPr/>
          <p:nvPr/>
        </p:nvSpPr>
        <p:spPr>
          <a:xfrm>
            <a:off x="3886200" y="16002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7" name="Google Shape;977;p105"/>
          <p:cNvSpPr/>
          <p:nvPr/>
        </p:nvSpPr>
        <p:spPr>
          <a:xfrm>
            <a:off x="2971800" y="16002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8" name="Google Shape;978;p105"/>
          <p:cNvSpPr/>
          <p:nvPr/>
        </p:nvSpPr>
        <p:spPr>
          <a:xfrm>
            <a:off x="2514600" y="16002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9" name="Google Shape;979;p105"/>
          <p:cNvSpPr/>
          <p:nvPr/>
        </p:nvSpPr>
        <p:spPr>
          <a:xfrm>
            <a:off x="7010400" y="20574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0" name="Google Shape;980;p105"/>
          <p:cNvSpPr/>
          <p:nvPr/>
        </p:nvSpPr>
        <p:spPr>
          <a:xfrm>
            <a:off x="7467600" y="20574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1" name="Google Shape;981;p105"/>
          <p:cNvSpPr/>
          <p:nvPr/>
        </p:nvSpPr>
        <p:spPr>
          <a:xfrm>
            <a:off x="7924800" y="2057400"/>
            <a:ext cx="304800" cy="304800"/>
          </a:xfrm>
          <a:prstGeom prst="ellipse">
            <a:avLst/>
          </a:prstGeom>
          <a:no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82" name="Google Shape;982;p105"/>
          <p:cNvSpPr txBox="1"/>
          <p:nvPr>
            <p:ph type="title"/>
          </p:nvPr>
        </p:nvSpPr>
        <p:spPr>
          <a:xfrm>
            <a:off x="76200" y="1295400"/>
            <a:ext cx="16764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2400"/>
              <a:t>Backfill with new players</a:t>
            </a:r>
            <a:endParaRPr sz="2400"/>
          </a:p>
        </p:txBody>
      </p:sp>
      <p:sp>
        <p:nvSpPr>
          <p:cNvPr id="983" name="Google Shape;983;p105"/>
          <p:cNvSpPr txBox="1"/>
          <p:nvPr>
            <p:ph type="title"/>
          </p:nvPr>
        </p:nvSpPr>
        <p:spPr>
          <a:xfrm>
            <a:off x="5791200" y="304800"/>
            <a:ext cx="3200400" cy="53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3600">
                <a:solidFill>
                  <a:srgbClr val="980000"/>
                </a:solidFill>
              </a:rPr>
              <a:t>Thriving </a:t>
            </a:r>
            <a:r>
              <a:rPr lang="en-US" sz="3600">
                <a:solidFill>
                  <a:srgbClr val="980000"/>
                </a:solidFill>
              </a:rPr>
              <a:t>Village</a:t>
            </a:r>
            <a:endParaRPr sz="2400">
              <a:solidFill>
                <a:srgbClr val="98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6"/>
          <p:cNvSpPr txBox="1"/>
          <p:nvPr>
            <p:ph type="title"/>
          </p:nvPr>
        </p:nvSpPr>
        <p:spPr>
          <a:xfrm>
            <a:off x="609600" y="2743200"/>
            <a:ext cx="8077200" cy="1905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4400"/>
              <a:buFont typeface="Calibri"/>
              <a:buNone/>
            </a:pPr>
            <a:r>
              <a:rPr b="0" lang="en-US" sz="2400">
                <a:solidFill>
                  <a:srgbClr val="666666"/>
                </a:solidFill>
              </a:rPr>
              <a:t>Key lesson</a:t>
            </a:r>
            <a:endParaRPr b="0" sz="2400">
              <a:solidFill>
                <a:srgbClr val="666666"/>
              </a:solidFill>
            </a:endParaRPr>
          </a:p>
          <a:p>
            <a:pPr indent="0" lvl="0" marL="0" rtl="0" algn="l">
              <a:spcBef>
                <a:spcPts val="0"/>
              </a:spcBef>
              <a:spcAft>
                <a:spcPts val="0"/>
              </a:spcAft>
              <a:buClr>
                <a:srgbClr val="C00000"/>
              </a:buClr>
              <a:buSzPts val="4400"/>
              <a:buFont typeface="Calibri"/>
              <a:buNone/>
            </a:pPr>
            <a:r>
              <a:rPr lang="en-US" sz="3600"/>
              <a:t>To maximize repeat interaction,</a:t>
            </a:r>
            <a:endParaRPr sz="3600"/>
          </a:p>
          <a:p>
            <a:pPr indent="0" lvl="0" marL="0" rtl="0" algn="l">
              <a:spcBef>
                <a:spcPts val="0"/>
              </a:spcBef>
              <a:spcAft>
                <a:spcPts val="0"/>
              </a:spcAft>
              <a:buClr>
                <a:srgbClr val="C00000"/>
              </a:buClr>
              <a:buSzPts val="4400"/>
              <a:buFont typeface="Calibri"/>
              <a:buNone/>
            </a:pPr>
            <a:r>
              <a:rPr lang="en-US" sz="3600"/>
              <a:t>try to keep the cohort together</a:t>
            </a:r>
            <a:endParaRPr/>
          </a:p>
        </p:txBody>
      </p:sp>
      <p:pic>
        <p:nvPicPr>
          <p:cNvPr id="990" name="Google Shape;990;p106"/>
          <p:cNvPicPr preferRelativeResize="0"/>
          <p:nvPr/>
        </p:nvPicPr>
        <p:blipFill>
          <a:blip r:embed="rId3">
            <a:alphaModFix/>
          </a:blip>
          <a:stretch>
            <a:fillRect/>
          </a:stretch>
        </p:blipFill>
        <p:spPr>
          <a:xfrm>
            <a:off x="5943600" y="-1143000"/>
            <a:ext cx="4267200" cy="426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0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3959"/>
              <a:buFont typeface="Calibri"/>
              <a:buNone/>
            </a:pPr>
            <a:r>
              <a:rPr lang="en-US" sz="3959"/>
              <a:t>All tools</a:t>
            </a:r>
            <a:endParaRPr b="1" i="0" sz="3959" u="none" cap="none" strike="noStrike">
              <a:solidFill>
                <a:srgbClr val="C00000"/>
              </a:solidFill>
              <a:latin typeface="Calibri"/>
              <a:ea typeface="Calibri"/>
              <a:cs typeface="Calibri"/>
              <a:sym typeface="Calibri"/>
            </a:endParaRPr>
          </a:p>
        </p:txBody>
      </p:sp>
      <p:sp>
        <p:nvSpPr>
          <p:cNvPr id="997" name="Google Shape;997;p10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448"/>
              </a:spcBef>
              <a:spcAft>
                <a:spcPts val="0"/>
              </a:spcAft>
              <a:buClr>
                <a:schemeClr val="dk1"/>
              </a:buClr>
              <a:buSzPts val="2240"/>
              <a:buFont typeface="Arial"/>
              <a:buChar char="•"/>
            </a:pPr>
            <a:r>
              <a:rPr b="1" lang="en-US" sz="2240"/>
              <a:t>Cohort-based placement: </a:t>
            </a:r>
            <a:r>
              <a:rPr lang="en-US" sz="2240"/>
              <a:t>Keep friend groups together</a:t>
            </a:r>
            <a:endParaRPr sz="2240"/>
          </a:p>
          <a:p>
            <a:pPr indent="-342900" lvl="0" marL="342900" marR="0" rtl="0" algn="l">
              <a:lnSpc>
                <a:spcPct val="80000"/>
              </a:lnSpc>
              <a:spcBef>
                <a:spcPts val="448"/>
              </a:spcBef>
              <a:spcAft>
                <a:spcPts val="0"/>
              </a:spcAft>
              <a:buClr>
                <a:schemeClr val="dk1"/>
              </a:buClr>
              <a:buSzPts val="2240"/>
              <a:buFont typeface="Arial"/>
              <a:buChar char="•"/>
            </a:pPr>
            <a:r>
              <a:rPr b="1" lang="en-US" sz="2240"/>
              <a:t>Elastic instancing: </a:t>
            </a:r>
            <a:r>
              <a:rPr lang="en-US" sz="2240"/>
              <a:t>Only create villages that hit max density</a:t>
            </a:r>
            <a:endParaRPr sz="2240"/>
          </a:p>
          <a:p>
            <a:pPr indent="-342900" lvl="0" marL="342900" marR="0" rtl="0" algn="l">
              <a:lnSpc>
                <a:spcPct val="80000"/>
              </a:lnSpc>
              <a:spcBef>
                <a:spcPts val="448"/>
              </a:spcBef>
              <a:spcAft>
                <a:spcPts val="0"/>
              </a:spcAft>
              <a:buClr>
                <a:schemeClr val="dk1"/>
              </a:buClr>
              <a:buSzPts val="2240"/>
              <a:buFont typeface="Arial"/>
              <a:buChar char="•"/>
            </a:pPr>
            <a:r>
              <a:rPr b="1" lang="en-US" sz="2240"/>
              <a:t>Garbage Collection</a:t>
            </a:r>
            <a:r>
              <a:rPr b="0" i="0" lang="en-US" sz="2240" u="none" cap="none" strike="noStrike">
                <a:solidFill>
                  <a:schemeClr val="dk1"/>
                </a:solidFill>
                <a:latin typeface="Calibri"/>
                <a:ea typeface="Calibri"/>
                <a:cs typeface="Calibri"/>
                <a:sym typeface="Calibri"/>
              </a:rPr>
              <a:t>: Village</a:t>
            </a:r>
            <a:r>
              <a:rPr lang="en-US" sz="2240"/>
              <a:t>rs and villages</a:t>
            </a:r>
            <a:r>
              <a:rPr b="0" i="0" lang="en-US" sz="2240" u="none" cap="none" strike="noStrike">
                <a:solidFill>
                  <a:schemeClr val="dk1"/>
                </a:solidFill>
                <a:latin typeface="Calibri"/>
                <a:ea typeface="Calibri"/>
                <a:cs typeface="Calibri"/>
                <a:sym typeface="Calibri"/>
              </a:rPr>
              <a:t> ascen</a:t>
            </a:r>
            <a:r>
              <a:rPr lang="en-US" sz="2240"/>
              <a:t>d</a:t>
            </a:r>
            <a:endParaRPr sz="2240"/>
          </a:p>
          <a:p>
            <a:pPr indent="-342900" lvl="0" marL="342900" marR="0" rtl="0" algn="l">
              <a:lnSpc>
                <a:spcPct val="80000"/>
              </a:lnSpc>
              <a:spcBef>
                <a:spcPts val="448"/>
              </a:spcBef>
              <a:spcAft>
                <a:spcPts val="0"/>
              </a:spcAft>
              <a:buClr>
                <a:schemeClr val="dk1"/>
              </a:buClr>
              <a:buSzPts val="2240"/>
              <a:buFont typeface="Arial"/>
              <a:buChar char="•"/>
            </a:pPr>
            <a:r>
              <a:rPr b="1" lang="en-US" sz="2240"/>
              <a:t>Idle detection</a:t>
            </a:r>
            <a:r>
              <a:rPr lang="en-US" sz="2240"/>
              <a:t>: Frees spots if people go idle</a:t>
            </a:r>
            <a:endParaRPr sz="2240"/>
          </a:p>
          <a:p>
            <a:pPr indent="-342900" lvl="0" marL="342900" marR="0" rtl="0" algn="l">
              <a:lnSpc>
                <a:spcPct val="80000"/>
              </a:lnSpc>
              <a:spcBef>
                <a:spcPts val="448"/>
              </a:spcBef>
              <a:spcAft>
                <a:spcPts val="0"/>
              </a:spcAft>
              <a:buClr>
                <a:schemeClr val="dk1"/>
              </a:buClr>
              <a:buSzPts val="2240"/>
              <a:buFont typeface="Arial"/>
              <a:buChar char="•"/>
            </a:pPr>
            <a:r>
              <a:rPr b="1" i="0" lang="en-US" sz="2240" u="none" cap="none" strike="noStrike">
                <a:solidFill>
                  <a:schemeClr val="dk1"/>
                </a:solidFill>
                <a:latin typeface="Calibri"/>
                <a:ea typeface="Calibri"/>
                <a:cs typeface="Calibri"/>
                <a:sym typeface="Calibri"/>
              </a:rPr>
              <a:t>Backfill</a:t>
            </a:r>
            <a:r>
              <a:rPr b="0" i="0" lang="en-US" sz="2240" u="none" cap="none" strike="noStrike">
                <a:solidFill>
                  <a:schemeClr val="dk1"/>
                </a:solidFill>
                <a:latin typeface="Calibri"/>
                <a:ea typeface="Calibri"/>
                <a:cs typeface="Calibri"/>
                <a:sym typeface="Calibri"/>
              </a:rPr>
              <a:t> with new or migrating users</a:t>
            </a:r>
            <a:endParaRPr/>
          </a:p>
          <a:p>
            <a:pPr indent="-342900" lvl="0" marL="342900" marR="0" rtl="0" algn="l">
              <a:lnSpc>
                <a:spcPct val="80000"/>
              </a:lnSpc>
              <a:spcBef>
                <a:spcPts val="448"/>
              </a:spcBef>
              <a:spcAft>
                <a:spcPts val="0"/>
              </a:spcAft>
              <a:buClr>
                <a:schemeClr val="dk1"/>
              </a:buClr>
              <a:buSzPts val="2240"/>
              <a:buFont typeface="Arial"/>
              <a:buChar char="•"/>
            </a:pPr>
            <a:r>
              <a:rPr b="1" i="0" lang="en-US" sz="2240" u="none" cap="none" strike="noStrike">
                <a:solidFill>
                  <a:schemeClr val="dk1"/>
                </a:solidFill>
                <a:latin typeface="Calibri"/>
                <a:ea typeface="Calibri"/>
                <a:cs typeface="Calibri"/>
                <a:sym typeface="Calibri"/>
              </a:rPr>
              <a:t>Voluntary migrat</a:t>
            </a:r>
            <a:r>
              <a:rPr b="1" lang="en-US" sz="2240"/>
              <a:t>ion:</a:t>
            </a:r>
            <a:r>
              <a:rPr b="1" i="0" lang="en-US" sz="2240" u="none" cap="none" strike="noStrike">
                <a:solidFill>
                  <a:schemeClr val="dk1"/>
                </a:solidFill>
              </a:rPr>
              <a:t> </a:t>
            </a:r>
            <a:r>
              <a:rPr lang="en-US" sz="2240"/>
              <a:t>I</a:t>
            </a:r>
            <a:r>
              <a:rPr b="0" i="0" lang="en-US" sz="2240" u="none" cap="none" strike="noStrike">
                <a:solidFill>
                  <a:schemeClr val="dk1"/>
                </a:solidFill>
                <a:latin typeface="Calibri"/>
                <a:ea typeface="Calibri"/>
                <a:cs typeface="Calibri"/>
                <a:sym typeface="Calibri"/>
              </a:rPr>
              <a:t>f low density</a:t>
            </a:r>
            <a:endParaRPr/>
          </a:p>
          <a:p>
            <a:pPr indent="-342900" lvl="0" marL="342900" marR="0" rtl="0" algn="l">
              <a:lnSpc>
                <a:spcPct val="80000"/>
              </a:lnSpc>
              <a:spcBef>
                <a:spcPts val="448"/>
              </a:spcBef>
              <a:spcAft>
                <a:spcPts val="0"/>
              </a:spcAft>
              <a:buClr>
                <a:schemeClr val="dk1"/>
              </a:buClr>
              <a:buSzPts val="2240"/>
              <a:buFont typeface="Arial"/>
              <a:buChar char="•"/>
            </a:pPr>
            <a:r>
              <a:rPr b="1" i="0" lang="en-US" sz="2240" u="none" cap="none" strike="noStrike">
                <a:solidFill>
                  <a:schemeClr val="dk1"/>
                </a:solidFill>
                <a:latin typeface="Calibri"/>
                <a:ea typeface="Calibri"/>
                <a:cs typeface="Calibri"/>
                <a:sym typeface="Calibri"/>
              </a:rPr>
              <a:t>Forced migration</a:t>
            </a:r>
            <a:r>
              <a:rPr b="0" i="0" lang="en-US" sz="2240" u="none" cap="none" strike="noStrike">
                <a:solidFill>
                  <a:schemeClr val="dk1"/>
                </a:solidFill>
                <a:latin typeface="Calibri"/>
                <a:ea typeface="Calibri"/>
                <a:cs typeface="Calibri"/>
                <a:sym typeface="Calibri"/>
              </a:rPr>
              <a:t>: If players don’t take rewards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54"/>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p:txBody>
      </p:sp>
      <p:pic>
        <p:nvPicPr>
          <p:cNvPr id="351" name="Google Shape;351;p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3959"/>
              <a:buFont typeface="Calibri"/>
              <a:buNone/>
            </a:pPr>
            <a:r>
              <a:rPr lang="en-US" sz="3959"/>
              <a:t>All tools</a:t>
            </a:r>
            <a:endParaRPr b="1" i="0" sz="3959" u="none" cap="none" strike="noStrike">
              <a:solidFill>
                <a:srgbClr val="C00000"/>
              </a:solidFill>
              <a:latin typeface="Calibri"/>
              <a:ea typeface="Calibri"/>
              <a:cs typeface="Calibri"/>
              <a:sym typeface="Calibri"/>
            </a:endParaRPr>
          </a:p>
        </p:txBody>
      </p:sp>
      <p:sp>
        <p:nvSpPr>
          <p:cNvPr id="1004" name="Google Shape;1004;p108"/>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448"/>
              </a:spcBef>
              <a:spcAft>
                <a:spcPts val="0"/>
              </a:spcAft>
              <a:buClr>
                <a:schemeClr val="dk1"/>
              </a:buClr>
              <a:buSzPts val="2240"/>
              <a:buFont typeface="Arial"/>
              <a:buChar char="•"/>
            </a:pPr>
            <a:r>
              <a:rPr b="1" lang="en-US" sz="2240"/>
              <a:t>Cohort-based placement: </a:t>
            </a:r>
            <a:r>
              <a:rPr lang="en-US" sz="2240"/>
              <a:t>Keep friend groups together</a:t>
            </a:r>
            <a:endParaRPr sz="2240"/>
          </a:p>
          <a:p>
            <a:pPr indent="-342900" lvl="0" marL="342900" marR="0" rtl="0" algn="l">
              <a:lnSpc>
                <a:spcPct val="80000"/>
              </a:lnSpc>
              <a:spcBef>
                <a:spcPts val="448"/>
              </a:spcBef>
              <a:spcAft>
                <a:spcPts val="0"/>
              </a:spcAft>
              <a:buClr>
                <a:schemeClr val="dk1"/>
              </a:buClr>
              <a:buSzPts val="2240"/>
              <a:buFont typeface="Arial"/>
              <a:buChar char="•"/>
            </a:pPr>
            <a:r>
              <a:rPr b="1" lang="en-US" sz="2240"/>
              <a:t>Elastic instancing: </a:t>
            </a:r>
            <a:r>
              <a:rPr lang="en-US" sz="2240"/>
              <a:t>Only create villages that hit max density</a:t>
            </a:r>
            <a:endParaRPr sz="2240"/>
          </a:p>
          <a:p>
            <a:pPr indent="-342900" lvl="0" marL="342900" marR="0" rtl="0" algn="l">
              <a:lnSpc>
                <a:spcPct val="80000"/>
              </a:lnSpc>
              <a:spcBef>
                <a:spcPts val="448"/>
              </a:spcBef>
              <a:spcAft>
                <a:spcPts val="0"/>
              </a:spcAft>
              <a:buClr>
                <a:schemeClr val="dk1"/>
              </a:buClr>
              <a:buSzPts val="2240"/>
              <a:buFont typeface="Arial"/>
              <a:buChar char="•"/>
            </a:pPr>
            <a:r>
              <a:rPr b="1" lang="en-US" sz="2240"/>
              <a:t>Garbage Collection</a:t>
            </a:r>
            <a:r>
              <a:rPr b="0" i="0" lang="en-US" sz="2240" u="none" cap="none" strike="noStrike">
                <a:solidFill>
                  <a:schemeClr val="dk1"/>
                </a:solidFill>
                <a:latin typeface="Calibri"/>
                <a:ea typeface="Calibri"/>
                <a:cs typeface="Calibri"/>
                <a:sym typeface="Calibri"/>
              </a:rPr>
              <a:t>: Village</a:t>
            </a:r>
            <a:r>
              <a:rPr lang="en-US" sz="2240"/>
              <a:t>rs and villages</a:t>
            </a:r>
            <a:r>
              <a:rPr b="0" i="0" lang="en-US" sz="2240" u="none" cap="none" strike="noStrike">
                <a:solidFill>
                  <a:schemeClr val="dk1"/>
                </a:solidFill>
                <a:latin typeface="Calibri"/>
                <a:ea typeface="Calibri"/>
                <a:cs typeface="Calibri"/>
                <a:sym typeface="Calibri"/>
              </a:rPr>
              <a:t> ascen</a:t>
            </a:r>
            <a:r>
              <a:rPr lang="en-US" sz="2240"/>
              <a:t>d</a:t>
            </a:r>
            <a:endParaRPr sz="2240"/>
          </a:p>
          <a:p>
            <a:pPr indent="-342900" lvl="0" marL="342900" marR="0" rtl="0" algn="l">
              <a:lnSpc>
                <a:spcPct val="80000"/>
              </a:lnSpc>
              <a:spcBef>
                <a:spcPts val="448"/>
              </a:spcBef>
              <a:spcAft>
                <a:spcPts val="0"/>
              </a:spcAft>
              <a:buClr>
                <a:schemeClr val="dk1"/>
              </a:buClr>
              <a:buSzPts val="2240"/>
              <a:buFont typeface="Arial"/>
              <a:buChar char="•"/>
            </a:pPr>
            <a:r>
              <a:rPr b="1" lang="en-US" sz="2240"/>
              <a:t>Idle detection</a:t>
            </a:r>
            <a:r>
              <a:rPr lang="en-US" sz="2240"/>
              <a:t>: Frees spots if people go idle</a:t>
            </a:r>
            <a:endParaRPr sz="2240"/>
          </a:p>
          <a:p>
            <a:pPr indent="-342900" lvl="0" marL="342900" marR="0" rtl="0" algn="l">
              <a:lnSpc>
                <a:spcPct val="80000"/>
              </a:lnSpc>
              <a:spcBef>
                <a:spcPts val="448"/>
              </a:spcBef>
              <a:spcAft>
                <a:spcPts val="0"/>
              </a:spcAft>
              <a:buClr>
                <a:schemeClr val="dk1"/>
              </a:buClr>
              <a:buSzPts val="2240"/>
              <a:buFont typeface="Arial"/>
              <a:buChar char="•"/>
            </a:pPr>
            <a:r>
              <a:rPr b="1" i="0" lang="en-US" sz="2240" u="none" cap="none" strike="noStrike">
                <a:solidFill>
                  <a:schemeClr val="dk1"/>
                </a:solidFill>
                <a:latin typeface="Calibri"/>
                <a:ea typeface="Calibri"/>
                <a:cs typeface="Calibri"/>
                <a:sym typeface="Calibri"/>
              </a:rPr>
              <a:t>Backfill</a:t>
            </a:r>
            <a:r>
              <a:rPr b="0" i="0" lang="en-US" sz="2240" u="none" cap="none" strike="noStrike">
                <a:solidFill>
                  <a:schemeClr val="dk1"/>
                </a:solidFill>
                <a:latin typeface="Calibri"/>
                <a:ea typeface="Calibri"/>
                <a:cs typeface="Calibri"/>
                <a:sym typeface="Calibri"/>
              </a:rPr>
              <a:t> with new or migrating users</a:t>
            </a:r>
            <a:endParaRPr/>
          </a:p>
          <a:p>
            <a:pPr indent="-342900" lvl="0" marL="342900" marR="0" rtl="0" algn="l">
              <a:lnSpc>
                <a:spcPct val="80000"/>
              </a:lnSpc>
              <a:spcBef>
                <a:spcPts val="448"/>
              </a:spcBef>
              <a:spcAft>
                <a:spcPts val="0"/>
              </a:spcAft>
              <a:buClr>
                <a:schemeClr val="dk1"/>
              </a:buClr>
              <a:buSzPts val="2240"/>
              <a:buFont typeface="Arial"/>
              <a:buChar char="•"/>
            </a:pPr>
            <a:r>
              <a:rPr b="1" i="0" lang="en-US" sz="2240" u="none" cap="none" strike="noStrike">
                <a:solidFill>
                  <a:schemeClr val="dk1"/>
                </a:solidFill>
                <a:latin typeface="Calibri"/>
                <a:ea typeface="Calibri"/>
                <a:cs typeface="Calibri"/>
                <a:sym typeface="Calibri"/>
              </a:rPr>
              <a:t>Voluntary migrat</a:t>
            </a:r>
            <a:r>
              <a:rPr b="1" lang="en-US" sz="2240"/>
              <a:t>ion:</a:t>
            </a:r>
            <a:r>
              <a:rPr b="1" i="0" lang="en-US" sz="2240" u="none" cap="none" strike="noStrike">
                <a:solidFill>
                  <a:schemeClr val="dk1"/>
                </a:solidFill>
              </a:rPr>
              <a:t> </a:t>
            </a:r>
            <a:r>
              <a:rPr lang="en-US" sz="2240"/>
              <a:t>I</a:t>
            </a:r>
            <a:r>
              <a:rPr b="0" i="0" lang="en-US" sz="2240" u="none" cap="none" strike="noStrike">
                <a:solidFill>
                  <a:schemeClr val="dk1"/>
                </a:solidFill>
                <a:latin typeface="Calibri"/>
                <a:ea typeface="Calibri"/>
                <a:cs typeface="Calibri"/>
                <a:sym typeface="Calibri"/>
              </a:rPr>
              <a:t>f low density</a:t>
            </a:r>
            <a:endParaRPr/>
          </a:p>
          <a:p>
            <a:pPr indent="-342900" lvl="0" marL="342900" marR="0" rtl="0" algn="l">
              <a:lnSpc>
                <a:spcPct val="80000"/>
              </a:lnSpc>
              <a:spcBef>
                <a:spcPts val="448"/>
              </a:spcBef>
              <a:spcAft>
                <a:spcPts val="0"/>
              </a:spcAft>
              <a:buClr>
                <a:schemeClr val="dk1"/>
              </a:buClr>
              <a:buSzPts val="2240"/>
              <a:buFont typeface="Arial"/>
              <a:buChar char="•"/>
            </a:pPr>
            <a:r>
              <a:rPr b="1" i="0" lang="en-US" sz="2240" u="none" cap="none" strike="noStrike">
                <a:solidFill>
                  <a:schemeClr val="dk1"/>
                </a:solidFill>
                <a:latin typeface="Calibri"/>
                <a:ea typeface="Calibri"/>
                <a:cs typeface="Calibri"/>
                <a:sym typeface="Calibri"/>
              </a:rPr>
              <a:t>Forced migration</a:t>
            </a:r>
            <a:r>
              <a:rPr b="0" i="0" lang="en-US" sz="2240" u="none" cap="none" strike="noStrike">
                <a:solidFill>
                  <a:schemeClr val="dk1"/>
                </a:solidFill>
                <a:latin typeface="Calibri"/>
                <a:ea typeface="Calibri"/>
                <a:cs typeface="Calibri"/>
                <a:sym typeface="Calibri"/>
              </a:rPr>
              <a:t>: If players don’t take rewards</a:t>
            </a:r>
            <a:endParaRPr/>
          </a:p>
        </p:txBody>
      </p:sp>
      <p:sp>
        <p:nvSpPr>
          <p:cNvPr id="1005" name="Google Shape;1005;p108"/>
          <p:cNvSpPr txBox="1"/>
          <p:nvPr>
            <p:ph type="title"/>
          </p:nvPr>
        </p:nvSpPr>
        <p:spPr>
          <a:xfrm>
            <a:off x="457200" y="38635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3959"/>
              <a:buFont typeface="Calibri"/>
              <a:buNone/>
            </a:pPr>
            <a:r>
              <a:rPr lang="en-US" sz="3959"/>
              <a:t>All Load Balancing patterns! </a:t>
            </a:r>
            <a:endParaRPr sz="3160"/>
          </a:p>
          <a:p>
            <a:pPr indent="0" lvl="0" marL="0" marR="0" rtl="0" algn="ctr">
              <a:spcBef>
                <a:spcPts val="0"/>
              </a:spcBef>
              <a:spcAft>
                <a:spcPts val="0"/>
              </a:spcAft>
              <a:buClr>
                <a:srgbClr val="C00000"/>
              </a:buClr>
              <a:buSzPts val="3959"/>
              <a:buFont typeface="Calibri"/>
              <a:buNone/>
            </a:pPr>
            <a:r>
              <a:rPr b="0" lang="en-US" sz="3160"/>
              <a:t>Think of </a:t>
            </a:r>
            <a:r>
              <a:rPr lang="en-US" sz="3160"/>
              <a:t>scaling </a:t>
            </a:r>
            <a:r>
              <a:rPr b="0" lang="en-US" sz="3160"/>
              <a:t>as </a:t>
            </a:r>
            <a:r>
              <a:rPr lang="en-US" sz="3160"/>
              <a:t>social design</a:t>
            </a:r>
            <a:endParaRPr i="0" sz="3160" u="none" cap="none" strike="noStrike">
              <a:solidFill>
                <a:srgbClr val="C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09"/>
          <p:cNvSpPr txBox="1"/>
          <p:nvPr>
            <p:ph type="ctrTitle"/>
          </p:nvPr>
        </p:nvSpPr>
        <p:spPr>
          <a:xfrm>
            <a:off x="2971800" y="1676400"/>
            <a:ext cx="5867400" cy="11025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5400"/>
              <a:buFont typeface="Calibri"/>
              <a:buNone/>
            </a:pPr>
            <a:r>
              <a:rPr lang="en-US"/>
              <a:t>2. Similarity</a:t>
            </a:r>
            <a:endParaRPr/>
          </a:p>
        </p:txBody>
      </p:sp>
      <p:sp>
        <p:nvSpPr>
          <p:cNvPr id="1011" name="Google Shape;1011;p109"/>
          <p:cNvSpPr txBox="1"/>
          <p:nvPr>
            <p:ph idx="1" type="subTitle"/>
          </p:nvPr>
        </p:nvSpPr>
        <p:spPr>
          <a:xfrm>
            <a:off x="2971800" y="2667000"/>
            <a:ext cx="5867400"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Font typeface="Arial"/>
              <a:buNone/>
            </a:pPr>
            <a:r>
              <a:rPr lang="en-US"/>
              <a:t>Perception of shared social norms</a:t>
            </a:r>
            <a:endParaRPr/>
          </a:p>
        </p:txBody>
      </p:sp>
      <p:sp>
        <p:nvSpPr>
          <p:cNvPr id="1012" name="Google Shape;1012;p109"/>
          <p:cNvSpPr/>
          <p:nvPr/>
        </p:nvSpPr>
        <p:spPr>
          <a:xfrm rot="10800000">
            <a:off x="457200" y="1066800"/>
            <a:ext cx="609600" cy="685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9"/>
          <p:cNvSpPr/>
          <p:nvPr/>
        </p:nvSpPr>
        <p:spPr>
          <a:xfrm rot="10800000">
            <a:off x="1143000" y="1905000"/>
            <a:ext cx="457200" cy="685800"/>
          </a:xfrm>
          <a:prstGeom prst="rtTriangl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09"/>
          <p:cNvSpPr/>
          <p:nvPr/>
        </p:nvSpPr>
        <p:spPr>
          <a:xfrm rot="10800000">
            <a:off x="1676400" y="2743200"/>
            <a:ext cx="304800" cy="685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09"/>
          <p:cNvSpPr/>
          <p:nvPr/>
        </p:nvSpPr>
        <p:spPr>
          <a:xfrm rot="10800000">
            <a:off x="2057400" y="3581400"/>
            <a:ext cx="228600" cy="685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09"/>
          <p:cNvSpPr/>
          <p:nvPr/>
        </p:nvSpPr>
        <p:spPr>
          <a:xfrm>
            <a:off x="1066800" y="1066800"/>
            <a:ext cx="17526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09"/>
          <p:cNvSpPr/>
          <p:nvPr/>
        </p:nvSpPr>
        <p:spPr>
          <a:xfrm>
            <a:off x="1600200" y="1905000"/>
            <a:ext cx="1219200" cy="685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09"/>
          <p:cNvSpPr/>
          <p:nvPr/>
        </p:nvSpPr>
        <p:spPr>
          <a:xfrm>
            <a:off x="1981200" y="2743200"/>
            <a:ext cx="8382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9"/>
          <p:cNvSpPr/>
          <p:nvPr/>
        </p:nvSpPr>
        <p:spPr>
          <a:xfrm>
            <a:off x="2286000" y="3581400"/>
            <a:ext cx="5334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10"/>
          <p:cNvSpPr txBox="1"/>
          <p:nvPr>
            <p:ph type="title"/>
          </p:nvPr>
        </p:nvSpPr>
        <p:spPr>
          <a:xfrm>
            <a:off x="457200" y="285600"/>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3200"/>
              <a:buFont typeface="Arial"/>
              <a:buNone/>
            </a:pPr>
            <a:r>
              <a:rPr lang="en-US"/>
              <a:t>1. </a:t>
            </a:r>
            <a:r>
              <a:rPr lang="en-US"/>
              <a:t>People</a:t>
            </a:r>
            <a:r>
              <a:rPr lang="en-US"/>
              <a:t> make friends </a:t>
            </a:r>
            <a:endParaRPr/>
          </a:p>
          <a:p>
            <a:pPr indent="0" lvl="0" marL="0" rtl="0" algn="ctr">
              <a:spcBef>
                <a:spcPts val="0"/>
              </a:spcBef>
              <a:spcAft>
                <a:spcPts val="0"/>
              </a:spcAft>
              <a:buClr>
                <a:schemeClr val="lt1"/>
              </a:buClr>
              <a:buSzPts val="3200"/>
              <a:buFont typeface="Arial"/>
              <a:buNone/>
            </a:pPr>
            <a:r>
              <a:rPr lang="en-US"/>
              <a:t>with people like them</a:t>
            </a:r>
            <a:endParaRPr/>
          </a:p>
        </p:txBody>
      </p:sp>
      <p:sp>
        <p:nvSpPr>
          <p:cNvPr id="1026" name="Google Shape;1026;p110"/>
          <p:cNvSpPr/>
          <p:nvPr/>
        </p:nvSpPr>
        <p:spPr>
          <a:xfrm>
            <a:off x="2133600" y="1524000"/>
            <a:ext cx="533400" cy="533400"/>
          </a:xfrm>
          <a:prstGeom prst="triangle">
            <a:avLst>
              <a:gd fmla="val 50000"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0"/>
          <p:cNvSpPr/>
          <p:nvPr/>
        </p:nvSpPr>
        <p:spPr>
          <a:xfrm>
            <a:off x="3886200" y="3124200"/>
            <a:ext cx="533400" cy="533400"/>
          </a:xfrm>
          <a:prstGeom prst="triangle">
            <a:avLst>
              <a:gd fmla="val 50000"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0"/>
          <p:cNvSpPr/>
          <p:nvPr/>
        </p:nvSpPr>
        <p:spPr>
          <a:xfrm>
            <a:off x="2743200" y="2514600"/>
            <a:ext cx="533400" cy="533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10"/>
          <p:cNvSpPr/>
          <p:nvPr/>
        </p:nvSpPr>
        <p:spPr>
          <a:xfrm>
            <a:off x="3886200" y="1676400"/>
            <a:ext cx="533400" cy="533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10"/>
          <p:cNvSpPr/>
          <p:nvPr/>
        </p:nvSpPr>
        <p:spPr>
          <a:xfrm>
            <a:off x="5334000" y="1676400"/>
            <a:ext cx="533400" cy="533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0"/>
          <p:cNvSpPr/>
          <p:nvPr/>
        </p:nvSpPr>
        <p:spPr>
          <a:xfrm>
            <a:off x="5334000" y="2743200"/>
            <a:ext cx="533400" cy="533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10"/>
          <p:cNvSpPr/>
          <p:nvPr/>
        </p:nvSpPr>
        <p:spPr>
          <a:xfrm>
            <a:off x="6324600" y="2209800"/>
            <a:ext cx="609600" cy="609600"/>
          </a:xfrm>
          <a:prstGeom prst="diamond">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10"/>
          <p:cNvSpPr/>
          <p:nvPr/>
        </p:nvSpPr>
        <p:spPr>
          <a:xfrm>
            <a:off x="6324600" y="3048000"/>
            <a:ext cx="609600" cy="609600"/>
          </a:xfrm>
          <a:prstGeom prst="diamond">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10"/>
          <p:cNvSpPr/>
          <p:nvPr/>
        </p:nvSpPr>
        <p:spPr>
          <a:xfrm>
            <a:off x="5334000" y="3810000"/>
            <a:ext cx="609600" cy="609600"/>
          </a:xfrm>
          <a:prstGeom prst="diamond">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10"/>
          <p:cNvSpPr/>
          <p:nvPr/>
        </p:nvSpPr>
        <p:spPr>
          <a:xfrm>
            <a:off x="2286000" y="3733800"/>
            <a:ext cx="533400" cy="5334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1"/>
          <p:cNvSpPr/>
          <p:nvPr/>
        </p:nvSpPr>
        <p:spPr>
          <a:xfrm>
            <a:off x="2133600" y="1524000"/>
            <a:ext cx="533400" cy="533400"/>
          </a:xfrm>
          <a:prstGeom prst="triangle">
            <a:avLst>
              <a:gd fmla="val 50000"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1"/>
          <p:cNvSpPr/>
          <p:nvPr/>
        </p:nvSpPr>
        <p:spPr>
          <a:xfrm>
            <a:off x="3886200" y="3124200"/>
            <a:ext cx="533400" cy="533400"/>
          </a:xfrm>
          <a:prstGeom prst="triangle">
            <a:avLst>
              <a:gd fmla="val 50000"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1"/>
          <p:cNvSpPr/>
          <p:nvPr/>
        </p:nvSpPr>
        <p:spPr>
          <a:xfrm>
            <a:off x="2743200" y="2514600"/>
            <a:ext cx="533400" cy="533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1"/>
          <p:cNvSpPr/>
          <p:nvPr/>
        </p:nvSpPr>
        <p:spPr>
          <a:xfrm>
            <a:off x="3886200" y="1676400"/>
            <a:ext cx="533400" cy="533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1"/>
          <p:cNvSpPr/>
          <p:nvPr/>
        </p:nvSpPr>
        <p:spPr>
          <a:xfrm>
            <a:off x="5334000" y="1676400"/>
            <a:ext cx="533400" cy="533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1"/>
          <p:cNvSpPr/>
          <p:nvPr/>
        </p:nvSpPr>
        <p:spPr>
          <a:xfrm>
            <a:off x="5334000" y="2743200"/>
            <a:ext cx="533400" cy="533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1"/>
          <p:cNvSpPr/>
          <p:nvPr/>
        </p:nvSpPr>
        <p:spPr>
          <a:xfrm>
            <a:off x="6324600" y="2209800"/>
            <a:ext cx="609600" cy="609600"/>
          </a:xfrm>
          <a:prstGeom prst="diamond">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1"/>
          <p:cNvSpPr/>
          <p:nvPr/>
        </p:nvSpPr>
        <p:spPr>
          <a:xfrm>
            <a:off x="6324600" y="3048000"/>
            <a:ext cx="609600" cy="609600"/>
          </a:xfrm>
          <a:prstGeom prst="diamond">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1"/>
          <p:cNvSpPr/>
          <p:nvPr/>
        </p:nvSpPr>
        <p:spPr>
          <a:xfrm>
            <a:off x="5334000" y="3810000"/>
            <a:ext cx="609600" cy="609600"/>
          </a:xfrm>
          <a:prstGeom prst="diamond">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1"/>
          <p:cNvSpPr/>
          <p:nvPr/>
        </p:nvSpPr>
        <p:spPr>
          <a:xfrm>
            <a:off x="2286000" y="3733800"/>
            <a:ext cx="533400" cy="533400"/>
          </a:xfrm>
          <a:prstGeom prst="rect">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1" name="Google Shape;1051;p111"/>
          <p:cNvCxnSpPr/>
          <p:nvPr/>
        </p:nvCxnSpPr>
        <p:spPr>
          <a:xfrm flipH="1" rot="10800000">
            <a:off x="3048000" y="1981200"/>
            <a:ext cx="1066800" cy="762000"/>
          </a:xfrm>
          <a:prstGeom prst="straightConnector1">
            <a:avLst/>
          </a:prstGeom>
          <a:noFill/>
          <a:ln cap="flat" cmpd="sng" w="38100">
            <a:solidFill>
              <a:srgbClr val="E69138"/>
            </a:solidFill>
            <a:prstDash val="solid"/>
            <a:round/>
            <a:headEnd len="med" w="med" type="none"/>
            <a:tailEnd len="med" w="med" type="none"/>
          </a:ln>
        </p:spPr>
      </p:cxnSp>
      <p:cxnSp>
        <p:nvCxnSpPr>
          <p:cNvPr id="1052" name="Google Shape;1052;p111"/>
          <p:cNvCxnSpPr>
            <a:stCxn id="1044" idx="6"/>
            <a:endCxn id="1045" idx="2"/>
          </p:cNvCxnSpPr>
          <p:nvPr/>
        </p:nvCxnSpPr>
        <p:spPr>
          <a:xfrm>
            <a:off x="4419600" y="1943100"/>
            <a:ext cx="914400" cy="0"/>
          </a:xfrm>
          <a:prstGeom prst="straightConnector1">
            <a:avLst/>
          </a:prstGeom>
          <a:noFill/>
          <a:ln cap="flat" cmpd="sng" w="38100">
            <a:solidFill>
              <a:srgbClr val="E69138"/>
            </a:solidFill>
            <a:prstDash val="solid"/>
            <a:round/>
            <a:headEnd len="med" w="med" type="none"/>
            <a:tailEnd len="med" w="med" type="none"/>
          </a:ln>
        </p:spPr>
      </p:cxnSp>
      <p:cxnSp>
        <p:nvCxnSpPr>
          <p:cNvPr id="1053" name="Google Shape;1053;p111"/>
          <p:cNvCxnSpPr>
            <a:stCxn id="1045" idx="4"/>
            <a:endCxn id="1046" idx="0"/>
          </p:cNvCxnSpPr>
          <p:nvPr/>
        </p:nvCxnSpPr>
        <p:spPr>
          <a:xfrm>
            <a:off x="5600700" y="2209800"/>
            <a:ext cx="0" cy="533400"/>
          </a:xfrm>
          <a:prstGeom prst="straightConnector1">
            <a:avLst/>
          </a:prstGeom>
          <a:noFill/>
          <a:ln cap="flat" cmpd="sng" w="38100">
            <a:solidFill>
              <a:srgbClr val="E69138"/>
            </a:solidFill>
            <a:prstDash val="solid"/>
            <a:round/>
            <a:headEnd len="med" w="med" type="none"/>
            <a:tailEnd len="med" w="med" type="none"/>
          </a:ln>
        </p:spPr>
      </p:cxnSp>
      <p:cxnSp>
        <p:nvCxnSpPr>
          <p:cNvPr id="1054" name="Google Shape;1054;p111"/>
          <p:cNvCxnSpPr/>
          <p:nvPr/>
        </p:nvCxnSpPr>
        <p:spPr>
          <a:xfrm>
            <a:off x="6629400" y="2514600"/>
            <a:ext cx="0" cy="838200"/>
          </a:xfrm>
          <a:prstGeom prst="straightConnector1">
            <a:avLst/>
          </a:prstGeom>
          <a:noFill/>
          <a:ln cap="flat" cmpd="sng" w="38100">
            <a:solidFill>
              <a:srgbClr val="3D85C6"/>
            </a:solidFill>
            <a:prstDash val="solid"/>
            <a:round/>
            <a:headEnd len="med" w="med" type="none"/>
            <a:tailEnd len="med" w="med" type="none"/>
          </a:ln>
        </p:spPr>
      </p:cxnSp>
      <p:cxnSp>
        <p:nvCxnSpPr>
          <p:cNvPr id="1055" name="Google Shape;1055;p111"/>
          <p:cNvCxnSpPr/>
          <p:nvPr/>
        </p:nvCxnSpPr>
        <p:spPr>
          <a:xfrm flipH="1">
            <a:off x="5638800" y="3352800"/>
            <a:ext cx="990600" cy="762000"/>
          </a:xfrm>
          <a:prstGeom prst="straightConnector1">
            <a:avLst/>
          </a:prstGeom>
          <a:noFill/>
          <a:ln cap="flat" cmpd="sng" w="38100">
            <a:solidFill>
              <a:srgbClr val="3D85C6"/>
            </a:solidFill>
            <a:prstDash val="solid"/>
            <a:round/>
            <a:headEnd len="med" w="med" type="none"/>
            <a:tailEnd len="med" w="med" type="none"/>
          </a:ln>
        </p:spPr>
      </p:cxnSp>
      <p:sp>
        <p:nvSpPr>
          <p:cNvPr id="1056" name="Google Shape;1056;p111"/>
          <p:cNvSpPr txBox="1"/>
          <p:nvPr/>
        </p:nvSpPr>
        <p:spPr>
          <a:xfrm>
            <a:off x="152400" y="4495800"/>
            <a:ext cx="89154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Shared norms lower cost of social negotiation</a:t>
            </a:r>
            <a:endParaRPr sz="2400">
              <a:solidFill>
                <a:schemeClr val="dk1"/>
              </a:solidFill>
              <a:latin typeface="Calibri"/>
              <a:ea typeface="Calibri"/>
              <a:cs typeface="Calibri"/>
              <a:sym typeface="Calibri"/>
            </a:endParaRPr>
          </a:p>
        </p:txBody>
      </p:sp>
      <p:sp>
        <p:nvSpPr>
          <p:cNvPr id="1057" name="Google Shape;1057;p111"/>
          <p:cNvSpPr txBox="1"/>
          <p:nvPr>
            <p:ph type="title"/>
          </p:nvPr>
        </p:nvSpPr>
        <p:spPr>
          <a:xfrm>
            <a:off x="457200" y="285600"/>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3200"/>
              <a:buFont typeface="Arial"/>
              <a:buNone/>
            </a:pPr>
            <a:r>
              <a:rPr lang="en-US"/>
              <a:t>1. </a:t>
            </a:r>
            <a:r>
              <a:rPr lang="en-US"/>
              <a:t>People make friends </a:t>
            </a:r>
            <a:endParaRPr/>
          </a:p>
          <a:p>
            <a:pPr indent="0" lvl="0" marL="0" rtl="0" algn="ctr">
              <a:spcBef>
                <a:spcPts val="0"/>
              </a:spcBef>
              <a:spcAft>
                <a:spcPts val="0"/>
              </a:spcAft>
              <a:buClr>
                <a:schemeClr val="lt1"/>
              </a:buClr>
              <a:buSzPts val="3200"/>
              <a:buFont typeface="Arial"/>
              <a:buNone/>
            </a:pPr>
            <a:r>
              <a:rPr lang="en-US"/>
              <a:t>with people like them</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2" name="Shape 1062"/>
        <p:cNvGrpSpPr/>
        <p:nvPr/>
      </p:nvGrpSpPr>
      <p:grpSpPr>
        <a:xfrm>
          <a:off x="0" y="0"/>
          <a:ext cx="0" cy="0"/>
          <a:chOff x="0" y="0"/>
          <a:chExt cx="0" cy="0"/>
        </a:xfrm>
      </p:grpSpPr>
      <p:sp>
        <p:nvSpPr>
          <p:cNvPr id="1063" name="Google Shape;1063;p112"/>
          <p:cNvSpPr txBox="1"/>
          <p:nvPr>
            <p:ph type="title"/>
          </p:nvPr>
        </p:nvSpPr>
        <p:spPr>
          <a:xfrm>
            <a:off x="457200" y="2667000"/>
            <a:ext cx="8382000" cy="2133600"/>
          </a:xfrm>
          <a:prstGeom prst="rect">
            <a:avLst/>
          </a:prstGeom>
          <a:noFill/>
          <a:ln>
            <a:noFill/>
          </a:ln>
        </p:spPr>
        <p:txBody>
          <a:bodyPr anchorCtr="0" anchor="ctr" bIns="45700" lIns="91425" spcFirstLastPara="1" rIns="91425" wrap="square" tIns="45700">
            <a:noAutofit/>
          </a:bodyPr>
          <a:lstStyle/>
          <a:p>
            <a:pPr indent="0" lvl="0" marL="0" rtl="0" algn="l">
              <a:spcBef>
                <a:spcPts val="640"/>
              </a:spcBef>
              <a:spcAft>
                <a:spcPts val="0"/>
              </a:spcAft>
              <a:buClr>
                <a:schemeClr val="dk1"/>
              </a:buClr>
              <a:buSzPts val="1100"/>
              <a:buFont typeface="Arial"/>
              <a:buNone/>
            </a:pPr>
            <a:r>
              <a:rPr lang="en-US" sz="3600">
                <a:solidFill>
                  <a:srgbClr val="FFFFFF"/>
                </a:solidFill>
              </a:rPr>
              <a:t>2. Similarity is an incredibly strong filter</a:t>
            </a:r>
            <a:endParaRPr sz="7200">
              <a:solidFill>
                <a:srgbClr val="FFFFFF"/>
              </a:solidFill>
            </a:endParaRPr>
          </a:p>
        </p:txBody>
      </p:sp>
      <p:pic>
        <p:nvPicPr>
          <p:cNvPr id="1064" name="Google Shape;1064;p112"/>
          <p:cNvPicPr preferRelativeResize="0"/>
          <p:nvPr/>
        </p:nvPicPr>
        <p:blipFill>
          <a:blip r:embed="rId3">
            <a:alphaModFix/>
          </a:blip>
          <a:stretch>
            <a:fillRect/>
          </a:stretch>
        </p:blipFill>
        <p:spPr>
          <a:xfrm>
            <a:off x="6019800" y="-914400"/>
            <a:ext cx="3505198" cy="396240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68" name="Shape 1068"/>
        <p:cNvGrpSpPr/>
        <p:nvPr/>
      </p:nvGrpSpPr>
      <p:grpSpPr>
        <a:xfrm>
          <a:off x="0" y="0"/>
          <a:ext cx="0" cy="0"/>
          <a:chOff x="0" y="0"/>
          <a:chExt cx="0" cy="0"/>
        </a:xfrm>
      </p:grpSpPr>
      <p:sp>
        <p:nvSpPr>
          <p:cNvPr id="1069" name="Google Shape;1069;p11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solidFill>
                  <a:srgbClr val="FFFFFF"/>
                </a:solidFill>
              </a:rPr>
              <a:t>Anti-Pattern: </a:t>
            </a:r>
            <a:r>
              <a:rPr lang="en-US">
                <a:solidFill>
                  <a:srgbClr val="FFFFFF"/>
                </a:solidFill>
              </a:rPr>
              <a:t>Nationalism</a:t>
            </a:r>
            <a:endParaRPr b="1" i="0" sz="4400" u="none" cap="none" strike="noStrike">
              <a:solidFill>
                <a:srgbClr val="FFFFFF"/>
              </a:solidFill>
              <a:latin typeface="Calibri"/>
              <a:ea typeface="Calibri"/>
              <a:cs typeface="Calibri"/>
              <a:sym typeface="Calibri"/>
            </a:endParaRPr>
          </a:p>
        </p:txBody>
      </p:sp>
      <p:sp>
        <p:nvSpPr>
          <p:cNvPr id="1070" name="Google Shape;1070;p11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http://i.imgur.com/vayw34H.png" id="1071" name="Google Shape;1071;p113"/>
          <p:cNvPicPr preferRelativeResize="0"/>
          <p:nvPr/>
        </p:nvPicPr>
        <p:blipFill rotWithShape="1">
          <a:blip r:embed="rId3">
            <a:alphaModFix/>
          </a:blip>
          <a:srcRect b="0" l="0" r="0" t="0"/>
          <a:stretch/>
        </p:blipFill>
        <p:spPr>
          <a:xfrm>
            <a:off x="0" y="1207187"/>
            <a:ext cx="9139961" cy="4584013"/>
          </a:xfrm>
          <a:prstGeom prst="rect">
            <a:avLst/>
          </a:prstGeom>
          <a:noFill/>
          <a:ln>
            <a:noFill/>
          </a:ln>
        </p:spPr>
      </p:pic>
      <p:sp>
        <p:nvSpPr>
          <p:cNvPr id="1072" name="Google Shape;1072;p113"/>
          <p:cNvSpPr txBox="1"/>
          <p:nvPr>
            <p:ph type="title"/>
          </p:nvPr>
        </p:nvSpPr>
        <p:spPr>
          <a:xfrm>
            <a:off x="76200" y="1066800"/>
            <a:ext cx="26670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b="0" lang="en-US" sz="3000">
                <a:solidFill>
                  <a:srgbClr val="999999"/>
                </a:solidFill>
              </a:rPr>
              <a:t>agar.io</a:t>
            </a:r>
            <a:endParaRPr b="0" i="0" sz="3000" u="none" cap="none" strike="noStrike">
              <a:solidFill>
                <a:srgbClr val="999999"/>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1077" name="Shape 1077"/>
        <p:cNvGrpSpPr/>
        <p:nvPr/>
      </p:nvGrpSpPr>
      <p:grpSpPr>
        <a:xfrm>
          <a:off x="0" y="0"/>
          <a:ext cx="0" cy="0"/>
          <a:chOff x="0" y="0"/>
          <a:chExt cx="0" cy="0"/>
        </a:xfrm>
      </p:grpSpPr>
      <p:sp>
        <p:nvSpPr>
          <p:cNvPr id="1078" name="Google Shape;1078;p114"/>
          <p:cNvSpPr txBox="1"/>
          <p:nvPr>
            <p:ph type="title"/>
          </p:nvPr>
        </p:nvSpPr>
        <p:spPr>
          <a:xfrm>
            <a:off x="304800" y="2971800"/>
            <a:ext cx="8686800" cy="1981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6030"/>
              <a:buFont typeface="Calibri"/>
              <a:buNone/>
            </a:pPr>
            <a:r>
              <a:rPr lang="en-US" sz="3959">
                <a:solidFill>
                  <a:srgbClr val="FFFFFF"/>
                </a:solidFill>
              </a:rPr>
              <a:t>Design Tools to </a:t>
            </a:r>
            <a:endParaRPr sz="3959">
              <a:solidFill>
                <a:srgbClr val="FFFFFF"/>
              </a:solidFill>
            </a:endParaRPr>
          </a:p>
          <a:p>
            <a:pPr indent="0" lvl="0" marL="0" marR="0" rtl="0" algn="l">
              <a:spcBef>
                <a:spcPts val="0"/>
              </a:spcBef>
              <a:spcAft>
                <a:spcPts val="0"/>
              </a:spcAft>
              <a:buClr>
                <a:srgbClr val="C00000"/>
              </a:buClr>
              <a:buSzPts val="6030"/>
              <a:buFont typeface="Calibri"/>
              <a:buNone/>
            </a:pPr>
            <a:r>
              <a:rPr lang="en-US" sz="6000">
                <a:solidFill>
                  <a:srgbClr val="FFFFFF"/>
                </a:solidFill>
              </a:rPr>
              <a:t>Benefit from </a:t>
            </a:r>
            <a:r>
              <a:rPr lang="en-US" sz="6000">
                <a:solidFill>
                  <a:srgbClr val="FFFFFF"/>
                </a:solidFill>
              </a:rPr>
              <a:t>Similarity</a:t>
            </a:r>
            <a:endParaRPr sz="6000">
              <a:solidFill>
                <a:srgbClr val="FFFFFF"/>
              </a:solidFill>
            </a:endParaRPr>
          </a:p>
        </p:txBody>
      </p:sp>
      <p:pic>
        <p:nvPicPr>
          <p:cNvPr id="1079" name="Google Shape;1079;p114"/>
          <p:cNvPicPr preferRelativeResize="0"/>
          <p:nvPr/>
        </p:nvPicPr>
        <p:blipFill>
          <a:blip r:embed="rId3">
            <a:alphaModFix/>
          </a:blip>
          <a:stretch>
            <a:fillRect/>
          </a:stretch>
        </p:blipFill>
        <p:spPr>
          <a:xfrm>
            <a:off x="5410200" y="-1295400"/>
            <a:ext cx="5105400" cy="5105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Basic Tools</a:t>
            </a:r>
            <a:endParaRPr/>
          </a:p>
        </p:txBody>
      </p:sp>
      <p:sp>
        <p:nvSpPr>
          <p:cNvPr id="1086" name="Google Shape;1086;p115"/>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Putting the player in a </a:t>
            </a:r>
            <a:r>
              <a:rPr b="1" i="0" lang="en-US" sz="3200" u="none" cap="none" strike="noStrike">
                <a:solidFill>
                  <a:schemeClr val="dk1"/>
                </a:solidFill>
              </a:rPr>
              <a:t>faction </a:t>
            </a:r>
            <a:br>
              <a:rPr b="1" i="0" lang="en-US" sz="3200" u="none" cap="none" strike="noStrike">
                <a:solidFill>
                  <a:schemeClr val="dk1"/>
                </a:solidFill>
              </a:rPr>
            </a:br>
            <a:r>
              <a:rPr i="0" lang="en-US" sz="3200" u="none" cap="none" strike="noStrike">
                <a:solidFill>
                  <a:srgbClr val="666666"/>
                </a:solidFill>
              </a:rPr>
              <a:t>(Horde vs Alliance)</a:t>
            </a:r>
            <a:endParaRPr>
              <a:solidFill>
                <a:srgbClr val="666666"/>
              </a:solidFill>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Shared </a:t>
            </a:r>
            <a:r>
              <a:rPr b="1" lang="en-US"/>
              <a:t>e</a:t>
            </a:r>
            <a:r>
              <a:rPr b="1" i="0" lang="en-US" sz="3200" u="none" cap="none" strike="noStrike">
                <a:solidFill>
                  <a:schemeClr val="dk1"/>
                </a:solidFill>
              </a:rPr>
              <a:t>xperiences</a:t>
            </a:r>
            <a:endParaRPr b="1"/>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Shared interests or </a:t>
            </a:r>
            <a:r>
              <a:rPr b="1" lang="en-US"/>
              <a:t>g</a:t>
            </a:r>
            <a:r>
              <a:rPr b="1" i="0" lang="en-US" sz="3200" u="none" cap="none" strike="noStrike">
                <a:solidFill>
                  <a:schemeClr val="dk1"/>
                </a:solidFill>
              </a:rPr>
              <a:t>oals</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16"/>
          <p:cNvSpPr txBox="1"/>
          <p:nvPr>
            <p:ph type="title"/>
          </p:nvPr>
        </p:nvSpPr>
        <p:spPr>
          <a:xfrm>
            <a:off x="609600" y="1219200"/>
            <a:ext cx="8077200" cy="3429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4400"/>
              <a:buFont typeface="Calibri"/>
              <a:buNone/>
            </a:pPr>
            <a:r>
              <a:rPr i="1" lang="en-US" sz="3000"/>
              <a:t>“An individual’s behavior conforms to their digital self-representation”</a:t>
            </a:r>
            <a:endParaRPr i="1" sz="3000"/>
          </a:p>
          <a:p>
            <a:pPr indent="0" lvl="0" marL="0" rtl="0" algn="l">
              <a:spcBef>
                <a:spcPts val="0"/>
              </a:spcBef>
              <a:spcAft>
                <a:spcPts val="0"/>
              </a:spcAft>
              <a:buClr>
                <a:srgbClr val="C00000"/>
              </a:buClr>
              <a:buSzPts val="4400"/>
              <a:buFont typeface="Calibri"/>
              <a:buNone/>
            </a:pPr>
            <a:r>
              <a:t/>
            </a:r>
            <a:endParaRPr i="1" sz="3000"/>
          </a:p>
          <a:p>
            <a:pPr indent="0" lvl="0" marL="0" rtl="0" algn="l">
              <a:spcBef>
                <a:spcPts val="0"/>
              </a:spcBef>
              <a:spcAft>
                <a:spcPts val="0"/>
              </a:spcAft>
              <a:buNone/>
            </a:pPr>
            <a:r>
              <a:rPr b="0" lang="en-US" sz="2400"/>
              <a:t>Yee &amp; Bailenson, Proteus Effect</a:t>
            </a:r>
            <a:endParaRPr b="0" sz="2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17"/>
          <p:cNvSpPr/>
          <p:nvPr/>
        </p:nvSpPr>
        <p:spPr>
          <a:xfrm>
            <a:off x="-76200" y="1219200"/>
            <a:ext cx="9220200" cy="3962400"/>
          </a:xfrm>
          <a:prstGeom prst="rect">
            <a:avLst/>
          </a:prstGeom>
          <a:solidFill>
            <a:srgbClr val="F4C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7"/>
          <p:cNvSpPr txBox="1"/>
          <p:nvPr>
            <p:ph type="title"/>
          </p:nvPr>
        </p:nvSpPr>
        <p:spPr>
          <a:xfrm>
            <a:off x="228600" y="205979"/>
            <a:ext cx="86868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t>Pattern: </a:t>
            </a:r>
            <a:r>
              <a:rPr lang="en-US"/>
              <a:t>Positive Fictional Identities</a:t>
            </a:r>
            <a:endParaRPr/>
          </a:p>
        </p:txBody>
      </p:sp>
      <p:sp>
        <p:nvSpPr>
          <p:cNvPr id="1100" name="Google Shape;1100;p117"/>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0" lvl="0" marL="0" marR="0" rtl="0" algn="l">
              <a:spcBef>
                <a:spcPts val="640"/>
              </a:spcBef>
              <a:spcAft>
                <a:spcPts val="0"/>
              </a:spcAft>
              <a:buNone/>
            </a:pPr>
            <a:r>
              <a:rPr lang="en-US"/>
              <a:t>Create </a:t>
            </a:r>
            <a:endParaRPr/>
          </a:p>
          <a:p>
            <a:pPr indent="-342900" lvl="0" marL="342900" marR="0" rtl="0" algn="l">
              <a:spcBef>
                <a:spcPts val="640"/>
              </a:spcBef>
              <a:spcAft>
                <a:spcPts val="0"/>
              </a:spcAft>
              <a:buClr>
                <a:schemeClr val="dk1"/>
              </a:buClr>
              <a:buSzPts val="3200"/>
              <a:buFont typeface="Arial"/>
              <a:buChar char="•"/>
            </a:pPr>
            <a:r>
              <a:rPr lang="en-US"/>
              <a:t>Pro-social player roles</a:t>
            </a:r>
            <a:endParaRPr/>
          </a:p>
          <a:p>
            <a:pPr indent="-342900" lvl="0" marL="342900" marR="0" rtl="0" algn="l">
              <a:spcBef>
                <a:spcPts val="640"/>
              </a:spcBef>
              <a:spcAft>
                <a:spcPts val="0"/>
              </a:spcAft>
              <a:buClr>
                <a:schemeClr val="dk1"/>
              </a:buClr>
              <a:buSzPts val="3200"/>
              <a:buFont typeface="Arial"/>
              <a:buChar char="•"/>
            </a:pPr>
            <a:r>
              <a:rPr lang="en-US"/>
              <a:t>Positive fictional cultures</a:t>
            </a:r>
            <a:endParaRPr/>
          </a:p>
          <a:p>
            <a:pPr indent="-342900" lvl="0" marL="342900" marR="0" rtl="0" algn="l">
              <a:spcBef>
                <a:spcPts val="640"/>
              </a:spcBef>
              <a:spcAft>
                <a:spcPts val="0"/>
              </a:spcAft>
              <a:buClr>
                <a:schemeClr val="dk1"/>
              </a:buClr>
              <a:buSzPts val="3200"/>
              <a:buFont typeface="Arial"/>
              <a:buChar char="•"/>
            </a:pPr>
            <a:r>
              <a:rPr lang="en-US"/>
              <a:t>That do not reference the real world directly</a:t>
            </a:r>
            <a:endParaRPr/>
          </a:p>
          <a:p>
            <a:pPr indent="-342900" lvl="0" marL="342900" marR="0" rtl="0" algn="l">
              <a:spcBef>
                <a:spcPts val="640"/>
              </a:spcBef>
              <a:spcAft>
                <a:spcPts val="0"/>
              </a:spcAft>
              <a:buClr>
                <a:schemeClr val="dk1"/>
              </a:buClr>
              <a:buSzPts val="3200"/>
              <a:buFont typeface="Arial"/>
              <a:buChar char="•"/>
            </a:pPr>
            <a:r>
              <a:rPr lang="en-US"/>
              <a:t>Assign player to that culture</a:t>
            </a:r>
            <a:endParaRPr/>
          </a:p>
        </p:txBody>
      </p:sp>
      <p:pic>
        <p:nvPicPr>
          <p:cNvPr id="1101" name="Google Shape;1101;p117"/>
          <p:cNvPicPr preferRelativeResize="0"/>
          <p:nvPr/>
        </p:nvPicPr>
        <p:blipFill>
          <a:blip r:embed="rId3">
            <a:alphaModFix/>
          </a:blip>
          <a:stretch>
            <a:fillRect/>
          </a:stretch>
        </p:blipFill>
        <p:spPr>
          <a:xfrm>
            <a:off x="304800" y="1219200"/>
            <a:ext cx="8534400" cy="4267200"/>
          </a:xfrm>
          <a:prstGeom prst="rect">
            <a:avLst/>
          </a:prstGeom>
          <a:noFill/>
          <a:ln>
            <a:noFill/>
          </a:ln>
        </p:spPr>
      </p:pic>
      <p:sp>
        <p:nvSpPr>
          <p:cNvPr id="1102" name="Google Shape;1102;p117"/>
          <p:cNvSpPr txBox="1"/>
          <p:nvPr>
            <p:ph type="title"/>
          </p:nvPr>
        </p:nvSpPr>
        <p:spPr>
          <a:xfrm>
            <a:off x="457200" y="4267200"/>
            <a:ext cx="8229600" cy="8574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solidFill>
                  <a:srgbClr val="FFFFFF"/>
                </a:solidFill>
              </a:rPr>
              <a:t>Beartopia</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t/>
            </a:r>
            <a:endParaRPr b="1" i="0" sz="4400" u="none" cap="none" strike="noStrike">
              <a:solidFill>
                <a:srgbClr val="C00000"/>
              </a:solidFill>
              <a:latin typeface="Calibri"/>
              <a:ea typeface="Calibri"/>
              <a:cs typeface="Calibri"/>
              <a:sym typeface="Calibri"/>
            </a:endParaRPr>
          </a:p>
        </p:txBody>
      </p:sp>
      <p:sp>
        <p:nvSpPr>
          <p:cNvPr id="358" name="Google Shape;358;p55"/>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http://assets1.ignimgs.com/2012/03/05/realm-of-the-mad-god-20120305113408390-3609945.jpg" id="359" name="Google Shape;359;p55"/>
          <p:cNvPicPr preferRelativeResize="0"/>
          <p:nvPr/>
        </p:nvPicPr>
        <p:blipFill rotWithShape="1">
          <a:blip r:embed="rId3">
            <a:alphaModFix/>
          </a:blip>
          <a:srcRect b="4162" l="0" r="24998" t="20835"/>
          <a:stretch/>
        </p:blipFill>
        <p:spPr>
          <a:xfrm>
            <a:off x="0" y="0"/>
            <a:ext cx="9144000"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18"/>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Create...</a:t>
            </a:r>
            <a:endParaRPr/>
          </a:p>
        </p:txBody>
      </p:sp>
      <p:sp>
        <p:nvSpPr>
          <p:cNvPr id="1109" name="Google Shape;1109;p118"/>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640"/>
              </a:spcBef>
              <a:spcAft>
                <a:spcPts val="0"/>
              </a:spcAft>
              <a:buClr>
                <a:schemeClr val="dk1"/>
              </a:buClr>
              <a:buSzPts val="3200"/>
              <a:buFont typeface="Arial"/>
              <a:buChar char="•"/>
            </a:pPr>
            <a:r>
              <a:rPr lang="en-US"/>
              <a:t>Pro-social player roles</a:t>
            </a:r>
            <a:br>
              <a:rPr lang="en-US"/>
            </a:br>
            <a:r>
              <a:rPr lang="en-US" sz="2400">
                <a:solidFill>
                  <a:srgbClr val="666666"/>
                </a:solidFill>
              </a:rPr>
              <a:t>Tend &amp; Befriend - Brie Code </a:t>
            </a:r>
            <a:endParaRPr sz="2400">
              <a:solidFill>
                <a:srgbClr val="666666"/>
              </a:solidFill>
            </a:endParaRPr>
          </a:p>
          <a:p>
            <a:pPr indent="-342900" lvl="0" marL="342900" marR="0" rtl="0" algn="l">
              <a:spcBef>
                <a:spcPts val="640"/>
              </a:spcBef>
              <a:spcAft>
                <a:spcPts val="0"/>
              </a:spcAft>
              <a:buClr>
                <a:schemeClr val="dk1"/>
              </a:buClr>
              <a:buSzPts val="3200"/>
              <a:buFont typeface="Arial"/>
              <a:buChar char="•"/>
            </a:pPr>
            <a:r>
              <a:rPr lang="en-US"/>
              <a:t>Positive fictional cultures</a:t>
            </a:r>
            <a:endParaRPr/>
          </a:p>
          <a:p>
            <a:pPr indent="-342900" lvl="0" marL="342900" marR="0" rtl="0" algn="l">
              <a:spcBef>
                <a:spcPts val="640"/>
              </a:spcBef>
              <a:spcAft>
                <a:spcPts val="0"/>
              </a:spcAft>
              <a:buClr>
                <a:schemeClr val="dk1"/>
              </a:buClr>
              <a:buSzPts val="3200"/>
              <a:buFont typeface="Arial"/>
              <a:buChar char="•"/>
            </a:pPr>
            <a:r>
              <a:rPr lang="en-US"/>
              <a:t>That </a:t>
            </a:r>
            <a:r>
              <a:rPr b="1" lang="en-US">
                <a:solidFill>
                  <a:srgbClr val="CC0000"/>
                </a:solidFill>
              </a:rPr>
              <a:t>do not reference the real world directly</a:t>
            </a:r>
            <a:endParaRPr b="1">
              <a:solidFill>
                <a:srgbClr val="CC0000"/>
              </a:solidFill>
            </a:endParaRPr>
          </a:p>
          <a:p>
            <a:pPr indent="-342900" lvl="0" marL="342900" marR="0" rtl="0" algn="l">
              <a:spcBef>
                <a:spcPts val="640"/>
              </a:spcBef>
              <a:spcAft>
                <a:spcPts val="0"/>
              </a:spcAft>
              <a:buClr>
                <a:schemeClr val="dk1"/>
              </a:buClr>
              <a:buSzPts val="3200"/>
              <a:buFont typeface="Arial"/>
              <a:buChar char="•"/>
            </a:pPr>
            <a:r>
              <a:rPr lang="en-US"/>
              <a:t>Make a better world &amp; </a:t>
            </a:r>
            <a:r>
              <a:rPr lang="en-US"/>
              <a:t>Assign player to that culture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9"/>
          <p:cNvSpPr txBox="1"/>
          <p:nvPr>
            <p:ph type="ctrTitle"/>
          </p:nvPr>
        </p:nvSpPr>
        <p:spPr>
          <a:xfrm>
            <a:off x="2971800" y="2514600"/>
            <a:ext cx="5867400" cy="11025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5400"/>
              <a:buFont typeface="Calibri"/>
              <a:buNone/>
            </a:pPr>
            <a:r>
              <a:rPr lang="en-US"/>
              <a:t>3. Reciprocity</a:t>
            </a:r>
            <a:endParaRPr/>
          </a:p>
        </p:txBody>
      </p:sp>
      <p:sp>
        <p:nvSpPr>
          <p:cNvPr id="1115" name="Google Shape;1115;p119"/>
          <p:cNvSpPr txBox="1"/>
          <p:nvPr>
            <p:ph idx="1" type="subTitle"/>
          </p:nvPr>
        </p:nvSpPr>
        <p:spPr>
          <a:xfrm>
            <a:off x="2971800" y="3505200"/>
            <a:ext cx="5867400"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Font typeface="Arial"/>
              <a:buNone/>
            </a:pPr>
            <a:r>
              <a:rPr lang="en-US"/>
              <a:t>Tit for Tat levels up relationships</a:t>
            </a:r>
            <a:endParaRPr/>
          </a:p>
        </p:txBody>
      </p:sp>
      <p:sp>
        <p:nvSpPr>
          <p:cNvPr id="1116" name="Google Shape;1116;p119"/>
          <p:cNvSpPr/>
          <p:nvPr/>
        </p:nvSpPr>
        <p:spPr>
          <a:xfrm rot="10800000">
            <a:off x="457200" y="1066800"/>
            <a:ext cx="609600" cy="685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9"/>
          <p:cNvSpPr/>
          <p:nvPr/>
        </p:nvSpPr>
        <p:spPr>
          <a:xfrm rot="10800000">
            <a:off x="1143000" y="1905000"/>
            <a:ext cx="457200" cy="685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19"/>
          <p:cNvSpPr/>
          <p:nvPr/>
        </p:nvSpPr>
        <p:spPr>
          <a:xfrm rot="10800000">
            <a:off x="1676400" y="2743200"/>
            <a:ext cx="304800" cy="685800"/>
          </a:xfrm>
          <a:prstGeom prst="rtTriangl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9"/>
          <p:cNvSpPr/>
          <p:nvPr/>
        </p:nvSpPr>
        <p:spPr>
          <a:xfrm rot="10800000">
            <a:off x="2057400" y="3581400"/>
            <a:ext cx="228600" cy="6858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9"/>
          <p:cNvSpPr/>
          <p:nvPr/>
        </p:nvSpPr>
        <p:spPr>
          <a:xfrm>
            <a:off x="1066800" y="1066800"/>
            <a:ext cx="17526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9"/>
          <p:cNvSpPr/>
          <p:nvPr/>
        </p:nvSpPr>
        <p:spPr>
          <a:xfrm>
            <a:off x="1600200" y="1905000"/>
            <a:ext cx="12192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9"/>
          <p:cNvSpPr/>
          <p:nvPr/>
        </p:nvSpPr>
        <p:spPr>
          <a:xfrm>
            <a:off x="1981200" y="2743200"/>
            <a:ext cx="838200" cy="685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9"/>
          <p:cNvSpPr/>
          <p:nvPr/>
        </p:nvSpPr>
        <p:spPr>
          <a:xfrm>
            <a:off x="2286000" y="3581400"/>
            <a:ext cx="533400" cy="68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grpSp>
        <p:nvGrpSpPr>
          <p:cNvPr id="1129" name="Google Shape;1129;p120"/>
          <p:cNvGrpSpPr/>
          <p:nvPr/>
        </p:nvGrpSpPr>
        <p:grpSpPr>
          <a:xfrm>
            <a:off x="5501928" y="1572215"/>
            <a:ext cx="2377442" cy="2532156"/>
            <a:chOff x="914400" y="2266950"/>
            <a:chExt cx="1828800" cy="1828800"/>
          </a:xfrm>
        </p:grpSpPr>
        <p:sp>
          <p:nvSpPr>
            <p:cNvPr id="1130" name="Google Shape;1130;p120"/>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1" name="Google Shape;1131;p120"/>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132" name="Google Shape;1132;p120"/>
          <p:cNvGrpSpPr/>
          <p:nvPr/>
        </p:nvGrpSpPr>
        <p:grpSpPr>
          <a:xfrm>
            <a:off x="1981200" y="685762"/>
            <a:ext cx="5257777" cy="3200438"/>
            <a:chOff x="838523" y="2046898"/>
            <a:chExt cx="1739143" cy="1073216"/>
          </a:xfrm>
        </p:grpSpPr>
        <p:grpSp>
          <p:nvGrpSpPr>
            <p:cNvPr id="1133" name="Google Shape;1133;p120"/>
            <p:cNvGrpSpPr/>
            <p:nvPr/>
          </p:nvGrpSpPr>
          <p:grpSpPr>
            <a:xfrm>
              <a:off x="838523" y="2275602"/>
              <a:ext cx="660381" cy="761970"/>
              <a:chOff x="914400" y="2114550"/>
              <a:chExt cx="1828800" cy="1981200"/>
            </a:xfrm>
          </p:grpSpPr>
          <p:sp>
            <p:nvSpPr>
              <p:cNvPr id="1134" name="Google Shape;1134;p120"/>
              <p:cNvSpPr/>
              <p:nvPr/>
            </p:nvSpPr>
            <p:spPr>
              <a:xfrm>
                <a:off x="914400" y="2114550"/>
                <a:ext cx="1828800" cy="1828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5" name="Google Shape;1135;p120"/>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6" name="Google Shape;1136;p120"/>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137" name="Google Shape;1137;p120"/>
            <p:cNvGrpSpPr/>
            <p:nvPr/>
          </p:nvGrpSpPr>
          <p:grpSpPr>
            <a:xfrm flipH="1" rot="10800000">
              <a:off x="1491441" y="2046898"/>
              <a:ext cx="930132" cy="1073216"/>
              <a:chOff x="914400" y="2114550"/>
              <a:chExt cx="1828800" cy="1981200"/>
            </a:xfrm>
          </p:grpSpPr>
          <p:sp>
            <p:nvSpPr>
              <p:cNvPr id="1138" name="Google Shape;1138;p120"/>
              <p:cNvSpPr/>
              <p:nvPr/>
            </p:nvSpPr>
            <p:spPr>
              <a:xfrm>
                <a:off x="914400" y="2114550"/>
                <a:ext cx="1828800" cy="18288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9" name="Google Shape;1139;p120"/>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0" name="Google Shape;1140;p120"/>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141" name="Google Shape;1141;p120"/>
            <p:cNvSpPr/>
            <p:nvPr/>
          </p:nvSpPr>
          <p:spPr>
            <a:xfrm>
              <a:off x="1339770" y="2521167"/>
              <a:ext cx="236321" cy="237600"/>
            </a:xfrm>
            <a:prstGeom prst="ellipse">
              <a:avLst/>
            </a:prstGeom>
            <a:solidFill>
              <a:schemeClr val="accent1"/>
            </a:solidFill>
            <a:ln cap="flat" cmpd="sng" w="25400">
              <a:solidFill>
                <a:srgbClr val="3185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200" u="none" cap="none" strike="noStrike">
                <a:solidFill>
                  <a:schemeClr val="lt1"/>
                </a:solidFill>
                <a:latin typeface="Calibri"/>
                <a:ea typeface="Calibri"/>
                <a:cs typeface="Calibri"/>
                <a:sym typeface="Calibri"/>
              </a:endParaRPr>
            </a:p>
          </p:txBody>
        </p:sp>
        <p:sp>
          <p:nvSpPr>
            <p:cNvPr id="1142" name="Google Shape;1142;p120"/>
            <p:cNvSpPr/>
            <p:nvPr/>
          </p:nvSpPr>
          <p:spPr>
            <a:xfrm>
              <a:off x="2196004" y="2425173"/>
              <a:ext cx="381663" cy="384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lt1"/>
                </a:solidFill>
                <a:latin typeface="Calibri"/>
                <a:ea typeface="Calibri"/>
                <a:cs typeface="Calibri"/>
                <a:sym typeface="Calibri"/>
              </a:endParaRPr>
            </a:p>
          </p:txBody>
        </p:sp>
      </p:grpSp>
      <p:sp>
        <p:nvSpPr>
          <p:cNvPr id="1143" name="Google Shape;1143;p120"/>
          <p:cNvSpPr txBox="1"/>
          <p:nvPr>
            <p:ph type="title"/>
          </p:nvPr>
        </p:nvSpPr>
        <p:spPr>
          <a:xfrm>
            <a:off x="838200" y="438000"/>
            <a:ext cx="5334000" cy="857400"/>
          </a:xfrm>
          <a:prstGeom prst="rect">
            <a:avLst/>
          </a:prstGeom>
          <a:noFill/>
          <a:ln>
            <a:noFill/>
          </a:ln>
        </p:spPr>
        <p:txBody>
          <a:bodyPr anchorCtr="0" anchor="ctr" bIns="45700" lIns="91425" spcFirstLastPara="1" rIns="91425" wrap="square" tIns="45700">
            <a:noAutofit/>
          </a:bodyPr>
          <a:lstStyle/>
          <a:p>
            <a:pPr indent="-457200" lvl="0" marL="457200" marR="0" rtl="0" algn="ctr">
              <a:spcBef>
                <a:spcPts val="0"/>
              </a:spcBef>
              <a:spcAft>
                <a:spcPts val="0"/>
              </a:spcAft>
              <a:buSzPts val="3600"/>
              <a:buAutoNum type="arabicPeriod"/>
            </a:pPr>
            <a:r>
              <a:rPr b="0" lang="en-US" sz="3600"/>
              <a:t>Make a friendly</a:t>
            </a:r>
            <a:r>
              <a:rPr lang="en-US" sz="3600"/>
              <a:t> offer...</a:t>
            </a:r>
            <a:endParaRPr sz="3600"/>
          </a:p>
        </p:txBody>
      </p:sp>
      <p:sp>
        <p:nvSpPr>
          <p:cNvPr id="1144" name="Google Shape;1144;p120"/>
          <p:cNvSpPr txBox="1"/>
          <p:nvPr>
            <p:ph type="title"/>
          </p:nvPr>
        </p:nvSpPr>
        <p:spPr>
          <a:xfrm>
            <a:off x="2819400" y="3943200"/>
            <a:ext cx="51054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sz="3600"/>
              <a:t>...Give a positive </a:t>
            </a:r>
            <a:r>
              <a:rPr lang="en-US" sz="3600"/>
              <a:t>response</a:t>
            </a:r>
            <a:endParaRPr sz="3600"/>
          </a:p>
        </p:txBody>
      </p:sp>
      <p:sp>
        <p:nvSpPr>
          <p:cNvPr id="1145" name="Google Shape;1145;p120"/>
          <p:cNvSpPr txBox="1"/>
          <p:nvPr/>
        </p:nvSpPr>
        <p:spPr>
          <a:xfrm>
            <a:off x="3630857" y="2037857"/>
            <a:ext cx="609600" cy="83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000">
                <a:solidFill>
                  <a:srgbClr val="FFFFFF"/>
                </a:solidFill>
              </a:rPr>
              <a:t>?</a:t>
            </a:r>
            <a:endParaRPr b="1" sz="3000">
              <a:solidFill>
                <a:srgbClr val="FFFFFF"/>
              </a:solidFill>
            </a:endParaRPr>
          </a:p>
        </p:txBody>
      </p:sp>
      <p:sp>
        <p:nvSpPr>
          <p:cNvPr id="1146" name="Google Shape;1146;p120"/>
          <p:cNvSpPr/>
          <p:nvPr/>
        </p:nvSpPr>
        <p:spPr>
          <a:xfrm>
            <a:off x="6386491" y="2151720"/>
            <a:ext cx="533400" cy="5334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pic>
        <p:nvPicPr>
          <p:cNvPr id="1152" name="Google Shape;1152;p121"/>
          <p:cNvPicPr preferRelativeResize="0"/>
          <p:nvPr>
            <p:ph idx="1" type="body"/>
          </p:nvPr>
        </p:nvPicPr>
        <p:blipFill rotWithShape="1">
          <a:blip r:embed="rId3">
            <a:alphaModFix/>
          </a:blip>
          <a:srcRect b="0" l="-3479" r="-2915" t="0"/>
          <a:stretch/>
        </p:blipFill>
        <p:spPr>
          <a:xfrm>
            <a:off x="2476500" y="275950"/>
            <a:ext cx="3714900" cy="4608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2"/>
          <p:cNvSpPr/>
          <p:nvPr/>
        </p:nvSpPr>
        <p:spPr>
          <a:xfrm>
            <a:off x="2973576" y="1439186"/>
            <a:ext cx="3015900" cy="2939700"/>
          </a:xfrm>
          <a:prstGeom prst="hear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22"/>
          <p:cNvSpPr/>
          <p:nvPr/>
        </p:nvSpPr>
        <p:spPr>
          <a:xfrm>
            <a:off x="3510120" y="1937079"/>
            <a:ext cx="1938600" cy="19029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22"/>
          <p:cNvSpPr/>
          <p:nvPr/>
        </p:nvSpPr>
        <p:spPr>
          <a:xfrm>
            <a:off x="3913733" y="2317044"/>
            <a:ext cx="1091700" cy="1080900"/>
          </a:xfrm>
          <a:prstGeom prst="hear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2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US"/>
              <a:t>2. </a:t>
            </a:r>
            <a:r>
              <a:rPr b="0" lang="en-US"/>
              <a:t>Each interaction builds </a:t>
            </a:r>
            <a:r>
              <a:rPr lang="en-US"/>
              <a:t>Trust</a:t>
            </a:r>
            <a:endParaRPr/>
          </a:p>
        </p:txBody>
      </p:sp>
      <p:sp>
        <p:nvSpPr>
          <p:cNvPr id="1162" name="Google Shape;1162;p122"/>
          <p:cNvSpPr/>
          <p:nvPr/>
        </p:nvSpPr>
        <p:spPr>
          <a:xfrm>
            <a:off x="4189056" y="2590800"/>
            <a:ext cx="533400" cy="5334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23"/>
          <p:cNvSpPr txBox="1"/>
          <p:nvPr>
            <p:ph type="title"/>
          </p:nvPr>
        </p:nvSpPr>
        <p:spPr>
          <a:xfrm>
            <a:off x="457200" y="381000"/>
            <a:ext cx="8229600" cy="2591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lang="en-US" sz="3600"/>
              <a:t>Trust is another name for </a:t>
            </a:r>
            <a:br>
              <a:rPr lang="en-US" sz="3600"/>
            </a:br>
            <a:r>
              <a:rPr lang="en-US" sz="6000"/>
              <a:t>Shared Social Norms</a:t>
            </a:r>
            <a:endParaRPr sz="6000"/>
          </a:p>
        </p:txBody>
      </p:sp>
      <p:sp>
        <p:nvSpPr>
          <p:cNvPr id="1169" name="Google Shape;1169;p123"/>
          <p:cNvSpPr txBox="1"/>
          <p:nvPr>
            <p:ph type="title"/>
          </p:nvPr>
        </p:nvSpPr>
        <p:spPr>
          <a:xfrm>
            <a:off x="457200" y="2742900"/>
            <a:ext cx="8229600" cy="205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lang="en-US" sz="3600">
                <a:solidFill>
                  <a:srgbClr val="000000"/>
                </a:solidFill>
              </a:rPr>
              <a:t>Predictable behaviors that facilitate cooperation and coordination </a:t>
            </a:r>
            <a:endParaRPr sz="6000">
              <a:solidFill>
                <a:srgbClr val="00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24"/>
          <p:cNvSpPr txBox="1"/>
          <p:nvPr>
            <p:ph type="title"/>
          </p:nvPr>
        </p:nvSpPr>
        <p:spPr>
          <a:xfrm rot="-1562014">
            <a:off x="-1677205" y="2038093"/>
            <a:ext cx="8229710" cy="857077"/>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3. Trust grows slowly.</a:t>
            </a:r>
            <a:endParaRPr/>
          </a:p>
        </p:txBody>
      </p:sp>
      <p:sp>
        <p:nvSpPr>
          <p:cNvPr id="1176" name="Google Shape;1176;p124"/>
          <p:cNvSpPr/>
          <p:nvPr/>
        </p:nvSpPr>
        <p:spPr>
          <a:xfrm flipH="1">
            <a:off x="629400" y="726475"/>
            <a:ext cx="6609600" cy="3235800"/>
          </a:xfrm>
          <a:prstGeom prst="rtTriangl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24"/>
          <p:cNvSpPr/>
          <p:nvPr/>
        </p:nvSpPr>
        <p:spPr>
          <a:xfrm>
            <a:off x="7239000" y="726475"/>
            <a:ext cx="1315200" cy="3235800"/>
          </a:xfrm>
          <a:prstGeom prst="rtTriangle">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24"/>
          <p:cNvSpPr txBox="1"/>
          <p:nvPr>
            <p:ph type="title"/>
          </p:nvPr>
        </p:nvSpPr>
        <p:spPr>
          <a:xfrm>
            <a:off x="2381849" y="4019400"/>
            <a:ext cx="6172200" cy="85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But crashes quickly</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25"/>
          <p:cNvSpPr txBox="1"/>
          <p:nvPr>
            <p:ph type="title"/>
          </p:nvPr>
        </p:nvSpPr>
        <p:spPr>
          <a:xfrm>
            <a:off x="457200" y="205979"/>
            <a:ext cx="8229600" cy="1470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t>4. Trust allows us to increase stakes of each interaction</a:t>
            </a:r>
            <a:endParaRPr b="0"/>
          </a:p>
        </p:txBody>
      </p:sp>
      <p:grpSp>
        <p:nvGrpSpPr>
          <p:cNvPr id="1185" name="Google Shape;1185;p125"/>
          <p:cNvGrpSpPr/>
          <p:nvPr/>
        </p:nvGrpSpPr>
        <p:grpSpPr>
          <a:xfrm>
            <a:off x="838536" y="1600322"/>
            <a:ext cx="7391064" cy="2904289"/>
            <a:chOff x="609600" y="1200150"/>
            <a:chExt cx="7872046" cy="2904289"/>
          </a:xfrm>
        </p:grpSpPr>
        <p:grpSp>
          <p:nvGrpSpPr>
            <p:cNvPr id="1186" name="Google Shape;1186;p125"/>
            <p:cNvGrpSpPr/>
            <p:nvPr/>
          </p:nvGrpSpPr>
          <p:grpSpPr>
            <a:xfrm>
              <a:off x="609600" y="2275639"/>
              <a:ext cx="703384" cy="762000"/>
              <a:chOff x="914400" y="2114550"/>
              <a:chExt cx="1828800" cy="1981200"/>
            </a:xfrm>
          </p:grpSpPr>
          <p:sp>
            <p:nvSpPr>
              <p:cNvPr id="1187" name="Google Shape;1187;p125"/>
              <p:cNvSpPr/>
              <p:nvPr/>
            </p:nvSpPr>
            <p:spPr>
              <a:xfrm>
                <a:off x="914400" y="2114550"/>
                <a:ext cx="1828800" cy="1828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8" name="Google Shape;1188;p125"/>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9" name="Google Shape;1189;p125"/>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190" name="Google Shape;1190;p125"/>
            <p:cNvGrpSpPr/>
            <p:nvPr/>
          </p:nvGrpSpPr>
          <p:grpSpPr>
            <a:xfrm flipH="1" rot="10800000">
              <a:off x="1304963" y="2047039"/>
              <a:ext cx="990600" cy="1073150"/>
              <a:chOff x="914400" y="2114550"/>
              <a:chExt cx="1828800" cy="1981200"/>
            </a:xfrm>
          </p:grpSpPr>
          <p:sp>
            <p:nvSpPr>
              <p:cNvPr id="1191" name="Google Shape;1191;p125"/>
              <p:cNvSpPr/>
              <p:nvPr/>
            </p:nvSpPr>
            <p:spPr>
              <a:xfrm>
                <a:off x="914400" y="2114550"/>
                <a:ext cx="1828800" cy="18288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2" name="Google Shape;1192;p125"/>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3" name="Google Shape;1193;p125"/>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194" name="Google Shape;1194;p125"/>
            <p:cNvGrpSpPr/>
            <p:nvPr/>
          </p:nvGrpSpPr>
          <p:grpSpPr>
            <a:xfrm>
              <a:off x="2299882" y="1994285"/>
              <a:ext cx="1244449" cy="1348154"/>
              <a:chOff x="914400" y="2114550"/>
              <a:chExt cx="1828800" cy="1981200"/>
            </a:xfrm>
          </p:grpSpPr>
          <p:sp>
            <p:nvSpPr>
              <p:cNvPr id="1195" name="Google Shape;1195;p125"/>
              <p:cNvSpPr/>
              <p:nvPr/>
            </p:nvSpPr>
            <p:spPr>
              <a:xfrm>
                <a:off x="914400" y="2114550"/>
                <a:ext cx="1828800" cy="1828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6" name="Google Shape;1196;p125"/>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7" name="Google Shape;1197;p125"/>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198" name="Google Shape;1198;p125"/>
            <p:cNvGrpSpPr/>
            <p:nvPr/>
          </p:nvGrpSpPr>
          <p:grpSpPr>
            <a:xfrm flipH="1" rot="10800000">
              <a:off x="3528646" y="1200150"/>
              <a:ext cx="2047836" cy="2218489"/>
              <a:chOff x="914400" y="2114550"/>
              <a:chExt cx="1828800" cy="1981200"/>
            </a:xfrm>
          </p:grpSpPr>
          <p:sp>
            <p:nvSpPr>
              <p:cNvPr id="1199" name="Google Shape;1199;p125"/>
              <p:cNvSpPr/>
              <p:nvPr/>
            </p:nvSpPr>
            <p:spPr>
              <a:xfrm>
                <a:off x="914400" y="2114550"/>
                <a:ext cx="1828800" cy="18288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0" name="Google Shape;1200;p125"/>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1" name="Google Shape;1201;p125"/>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02" name="Google Shape;1202;p125"/>
            <p:cNvGrpSpPr/>
            <p:nvPr/>
          </p:nvGrpSpPr>
          <p:grpSpPr>
            <a:xfrm>
              <a:off x="5576481" y="1361239"/>
              <a:ext cx="2532183" cy="2743200"/>
              <a:chOff x="914400" y="2114550"/>
              <a:chExt cx="1828800" cy="1981200"/>
            </a:xfrm>
          </p:grpSpPr>
          <p:sp>
            <p:nvSpPr>
              <p:cNvPr id="1203" name="Google Shape;1203;p125"/>
              <p:cNvSpPr/>
              <p:nvPr/>
            </p:nvSpPr>
            <p:spPr>
              <a:xfrm>
                <a:off x="914400" y="2114550"/>
                <a:ext cx="1828800" cy="1828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4" name="Google Shape;1204;p125"/>
              <p:cNvSpPr/>
              <p:nvPr/>
            </p:nvSpPr>
            <p:spPr>
              <a:xfrm>
                <a:off x="914400" y="3028950"/>
                <a:ext cx="1828800" cy="1066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5" name="Google Shape;1205;p125"/>
              <p:cNvSpPr/>
              <p:nvPr/>
            </p:nvSpPr>
            <p:spPr>
              <a:xfrm>
                <a:off x="914400" y="2266950"/>
                <a:ext cx="1524000" cy="1524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206" name="Google Shape;1206;p125"/>
            <p:cNvSpPr/>
            <p:nvPr/>
          </p:nvSpPr>
          <p:spPr>
            <a:xfrm>
              <a:off x="1143452" y="2521171"/>
              <a:ext cx="251594" cy="237618"/>
            </a:xfrm>
            <a:prstGeom prst="ellipse">
              <a:avLst/>
            </a:prstGeom>
            <a:solidFill>
              <a:schemeClr val="accent1"/>
            </a:solidFill>
            <a:ln cap="flat" cmpd="sng" w="25400">
              <a:solidFill>
                <a:srgbClr val="3185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200" u="none" cap="none" strike="noStrike">
                <a:solidFill>
                  <a:schemeClr val="lt1"/>
                </a:solidFill>
                <a:latin typeface="Calibri"/>
                <a:ea typeface="Calibri"/>
                <a:cs typeface="Calibri"/>
                <a:sym typeface="Calibri"/>
              </a:endParaRPr>
            </a:p>
          </p:txBody>
        </p:sp>
        <p:sp>
          <p:nvSpPr>
            <p:cNvPr id="1207" name="Google Shape;1207;p125"/>
            <p:cNvSpPr/>
            <p:nvPr/>
          </p:nvSpPr>
          <p:spPr>
            <a:xfrm>
              <a:off x="2055406" y="2425177"/>
              <a:ext cx="406440" cy="383862"/>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2000" u="none" cap="none" strike="noStrike">
                <a:solidFill>
                  <a:schemeClr val="lt1"/>
                </a:solidFill>
                <a:latin typeface="Calibri"/>
                <a:ea typeface="Calibri"/>
                <a:cs typeface="Calibri"/>
                <a:sym typeface="Calibri"/>
              </a:endParaRPr>
            </a:p>
          </p:txBody>
        </p:sp>
        <p:sp>
          <p:nvSpPr>
            <p:cNvPr id="1208" name="Google Shape;1208;p125"/>
            <p:cNvSpPr/>
            <p:nvPr/>
          </p:nvSpPr>
          <p:spPr>
            <a:xfrm>
              <a:off x="3206766" y="2348908"/>
              <a:ext cx="635100" cy="599700"/>
            </a:xfrm>
            <a:prstGeom prst="ellipse">
              <a:avLst/>
            </a:prstGeom>
            <a:solidFill>
              <a:schemeClr val="accent1"/>
            </a:solidFill>
            <a:ln cap="flat" cmpd="sng" w="25400">
              <a:solidFill>
                <a:srgbClr val="3185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200" u="none" cap="none" strike="noStrike">
                <a:solidFill>
                  <a:schemeClr val="lt1"/>
                </a:solidFill>
                <a:latin typeface="Calibri"/>
                <a:ea typeface="Calibri"/>
                <a:cs typeface="Calibri"/>
                <a:sym typeface="Calibri"/>
              </a:endParaRPr>
            </a:p>
          </p:txBody>
        </p:sp>
        <p:sp>
          <p:nvSpPr>
            <p:cNvPr id="1209" name="Google Shape;1209;p125"/>
            <p:cNvSpPr/>
            <p:nvPr/>
          </p:nvSpPr>
          <p:spPr>
            <a:xfrm>
              <a:off x="5044877" y="2136093"/>
              <a:ext cx="849874" cy="802662"/>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4000" u="none" cap="none" strike="noStrike">
                <a:solidFill>
                  <a:schemeClr val="lt1"/>
                </a:solidFill>
                <a:latin typeface="Calibri"/>
                <a:ea typeface="Calibri"/>
                <a:cs typeface="Calibri"/>
                <a:sym typeface="Calibri"/>
              </a:endParaRPr>
            </a:p>
          </p:txBody>
        </p:sp>
        <p:sp>
          <p:nvSpPr>
            <p:cNvPr id="1210" name="Google Shape;1210;p125"/>
            <p:cNvSpPr/>
            <p:nvPr/>
          </p:nvSpPr>
          <p:spPr>
            <a:xfrm>
              <a:off x="7352098" y="1970839"/>
              <a:ext cx="1129548" cy="1066800"/>
            </a:xfrm>
            <a:prstGeom prst="ellipse">
              <a:avLst/>
            </a:prstGeom>
            <a:solidFill>
              <a:schemeClr val="lt1"/>
            </a:solidFill>
            <a:ln cap="flat" cmpd="sng" w="38100">
              <a:solidFill>
                <a:srgbClr val="3D85C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000">
                  <a:solidFill>
                    <a:srgbClr val="3D85C6"/>
                  </a:solidFill>
                  <a:latin typeface="Calibri"/>
                  <a:ea typeface="Calibri"/>
                  <a:cs typeface="Calibri"/>
                  <a:sym typeface="Calibri"/>
                </a:rPr>
                <a:t>5-7</a:t>
              </a:r>
              <a:endParaRPr b="1" sz="3000">
                <a:solidFill>
                  <a:srgbClr val="3D85C6"/>
                </a:solidFill>
              </a:endParaRPr>
            </a:p>
          </p:txBody>
        </p:sp>
      </p:grpSp>
      <p:sp>
        <p:nvSpPr>
          <p:cNvPr id="1211" name="Google Shape;1211;p125"/>
          <p:cNvSpPr txBox="1"/>
          <p:nvPr>
            <p:ph idx="1" type="body"/>
          </p:nvPr>
        </p:nvSpPr>
        <p:spPr>
          <a:xfrm>
            <a:off x="4812850" y="4290126"/>
            <a:ext cx="3486900" cy="6090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r>
              <a:rPr b="0" i="0" lang="en-US" sz="3200" u="none" cap="none" strike="noStrike">
                <a:solidFill>
                  <a:schemeClr val="dk1"/>
                </a:solidFill>
                <a:latin typeface="Calibri"/>
                <a:ea typeface="Calibri"/>
                <a:cs typeface="Calibri"/>
                <a:sym typeface="Calibri"/>
              </a:rPr>
              <a:t>Deep friendships are expensive</a:t>
            </a:r>
            <a:endParaRPr/>
          </a:p>
        </p:txBody>
      </p:sp>
      <p:sp>
        <p:nvSpPr>
          <p:cNvPr id="1212" name="Google Shape;1212;p125"/>
          <p:cNvSpPr/>
          <p:nvPr/>
        </p:nvSpPr>
        <p:spPr>
          <a:xfrm>
            <a:off x="5171180" y="2731040"/>
            <a:ext cx="453300" cy="4638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25"/>
          <p:cNvSpPr/>
          <p:nvPr/>
        </p:nvSpPr>
        <p:spPr>
          <a:xfrm>
            <a:off x="3404122" y="2893304"/>
            <a:ext cx="340800" cy="3510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25"/>
          <p:cNvSpPr/>
          <p:nvPr/>
        </p:nvSpPr>
        <p:spPr>
          <a:xfrm>
            <a:off x="2299607" y="2925414"/>
            <a:ext cx="184800" cy="1932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25"/>
          <p:cNvSpPr/>
          <p:nvPr/>
        </p:nvSpPr>
        <p:spPr>
          <a:xfrm>
            <a:off x="7467600" y="3524376"/>
            <a:ext cx="533400" cy="3048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6"/>
          <p:cNvSpPr txBox="1"/>
          <p:nvPr>
            <p:ph type="title"/>
          </p:nvPr>
        </p:nvSpPr>
        <p:spPr>
          <a:xfrm>
            <a:off x="457200" y="211455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6030"/>
              <a:buFont typeface="Calibri"/>
              <a:buNone/>
            </a:pPr>
            <a:r>
              <a:rPr lang="en-US" sz="6030"/>
              <a:t>Groups with trust accomplish more than an individual</a:t>
            </a:r>
            <a:endParaRPr sz="603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26" name="Shape 1226"/>
        <p:cNvGrpSpPr/>
        <p:nvPr/>
      </p:nvGrpSpPr>
      <p:grpSpPr>
        <a:xfrm>
          <a:off x="0" y="0"/>
          <a:ext cx="0" cy="0"/>
          <a:chOff x="0" y="0"/>
          <a:chExt cx="0" cy="0"/>
        </a:xfrm>
      </p:grpSpPr>
      <p:sp>
        <p:nvSpPr>
          <p:cNvPr id="1227" name="Google Shape;1227;p127"/>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1228" name="Google Shape;1228;p127"/>
          <p:cNvPicPr preferRelativeResize="0"/>
          <p:nvPr/>
        </p:nvPicPr>
        <p:blipFill rotWithShape="1">
          <a:blip r:embed="rId3">
            <a:alphaModFix/>
          </a:blip>
          <a:srcRect b="0" l="0" r="0" t="0"/>
          <a:stretch/>
        </p:blipFill>
        <p:spPr>
          <a:xfrm>
            <a:off x="-1" y="1295400"/>
            <a:ext cx="9448801" cy="5181600"/>
          </a:xfrm>
          <a:prstGeom prst="rect">
            <a:avLst/>
          </a:prstGeom>
          <a:noFill/>
          <a:ln>
            <a:noFill/>
          </a:ln>
        </p:spPr>
      </p:pic>
      <p:sp>
        <p:nvSpPr>
          <p:cNvPr id="1229" name="Google Shape;1229;p127"/>
          <p:cNvSpPr txBox="1"/>
          <p:nvPr>
            <p:ph type="title"/>
          </p:nvPr>
        </p:nvSpPr>
        <p:spPr>
          <a:xfrm>
            <a:off x="1295400" y="228600"/>
            <a:ext cx="73914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sz="4200">
                <a:solidFill>
                  <a:srgbClr val="FFFFFF"/>
                </a:solidFill>
              </a:rPr>
              <a:t>People are wired to reciprocate</a:t>
            </a:r>
            <a:endParaRPr b="1" i="0" sz="4200" u="none" cap="none" strike="noStrike">
              <a:solidFill>
                <a:srgbClr val="FFFFFF"/>
              </a:solidFill>
              <a:latin typeface="Calibri"/>
              <a:ea typeface="Calibri"/>
              <a:cs typeface="Calibri"/>
              <a:sym typeface="Calibri"/>
            </a:endParaRPr>
          </a:p>
        </p:txBody>
      </p:sp>
      <p:pic>
        <p:nvPicPr>
          <p:cNvPr id="1230" name="Google Shape;1230;p127"/>
          <p:cNvPicPr preferRelativeResize="0"/>
          <p:nvPr/>
        </p:nvPicPr>
        <p:blipFill>
          <a:blip r:embed="rId4">
            <a:alphaModFix/>
          </a:blip>
          <a:stretch>
            <a:fillRect/>
          </a:stretch>
        </p:blipFill>
        <p:spPr>
          <a:xfrm>
            <a:off x="228600" y="228598"/>
            <a:ext cx="866123" cy="9906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6"/>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t/>
            </a:r>
            <a:endParaRPr b="1" i="0" sz="4400" u="none" cap="none" strike="noStrike">
              <a:solidFill>
                <a:srgbClr val="C00000"/>
              </a:solidFill>
              <a:latin typeface="Calibri"/>
              <a:ea typeface="Calibri"/>
              <a:cs typeface="Calibri"/>
              <a:sym typeface="Calibri"/>
            </a:endParaRPr>
          </a:p>
        </p:txBody>
      </p:sp>
      <p:sp>
        <p:nvSpPr>
          <p:cNvPr id="365" name="Google Shape;365;p56"/>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http://steambirds.com/screenshots/screenshot_06.jpg" id="366" name="Google Shape;366;p56"/>
          <p:cNvPicPr preferRelativeResize="0"/>
          <p:nvPr/>
        </p:nvPicPr>
        <p:blipFill rotWithShape="1">
          <a:blip r:embed="rId3">
            <a:alphaModFix/>
          </a:blip>
          <a:srcRect b="0" l="5891" r="0" t="0"/>
          <a:stretch/>
        </p:blipFill>
        <p:spPr>
          <a:xfrm>
            <a:off x="0" y="0"/>
            <a:ext cx="9144000" cy="51434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1235" name="Shape 1235"/>
        <p:cNvGrpSpPr/>
        <p:nvPr/>
      </p:nvGrpSpPr>
      <p:grpSpPr>
        <a:xfrm>
          <a:off x="0" y="0"/>
          <a:ext cx="0" cy="0"/>
          <a:chOff x="0" y="0"/>
          <a:chExt cx="0" cy="0"/>
        </a:xfrm>
      </p:grpSpPr>
      <p:sp>
        <p:nvSpPr>
          <p:cNvPr id="1236" name="Google Shape;1236;p128"/>
          <p:cNvSpPr txBox="1"/>
          <p:nvPr>
            <p:ph type="title"/>
          </p:nvPr>
        </p:nvSpPr>
        <p:spPr>
          <a:xfrm>
            <a:off x="304800" y="2971800"/>
            <a:ext cx="8686800" cy="1981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6030"/>
              <a:buFont typeface="Calibri"/>
              <a:buNone/>
            </a:pPr>
            <a:r>
              <a:rPr lang="en-US" sz="3959">
                <a:solidFill>
                  <a:srgbClr val="FFFFFF"/>
                </a:solidFill>
              </a:rPr>
              <a:t>Design Tools to </a:t>
            </a:r>
            <a:endParaRPr sz="3959">
              <a:solidFill>
                <a:srgbClr val="FFFFFF"/>
              </a:solidFill>
            </a:endParaRPr>
          </a:p>
          <a:p>
            <a:pPr indent="0" lvl="0" marL="0" marR="0" rtl="0" algn="l">
              <a:spcBef>
                <a:spcPts val="0"/>
              </a:spcBef>
              <a:spcAft>
                <a:spcPts val="0"/>
              </a:spcAft>
              <a:buClr>
                <a:srgbClr val="C00000"/>
              </a:buClr>
              <a:buSzPts val="6030"/>
              <a:buFont typeface="Calibri"/>
              <a:buNone/>
            </a:pPr>
            <a:r>
              <a:rPr lang="en-US" sz="6000">
                <a:solidFill>
                  <a:srgbClr val="FFFFFF"/>
                </a:solidFill>
              </a:rPr>
              <a:t>Maximize Reciprocity</a:t>
            </a:r>
            <a:endParaRPr sz="6000">
              <a:solidFill>
                <a:srgbClr val="FFFFFF"/>
              </a:solidFill>
            </a:endParaRPr>
          </a:p>
        </p:txBody>
      </p:sp>
      <p:pic>
        <p:nvPicPr>
          <p:cNvPr id="1237" name="Google Shape;1237;p128"/>
          <p:cNvPicPr preferRelativeResize="0"/>
          <p:nvPr/>
        </p:nvPicPr>
        <p:blipFill>
          <a:blip r:embed="rId3">
            <a:alphaModFix/>
          </a:blip>
          <a:stretch>
            <a:fillRect/>
          </a:stretch>
        </p:blipFill>
        <p:spPr>
          <a:xfrm>
            <a:off x="5410200" y="-1295400"/>
            <a:ext cx="5105400" cy="5105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42" name="Shape 1242"/>
        <p:cNvGrpSpPr/>
        <p:nvPr/>
      </p:nvGrpSpPr>
      <p:grpSpPr>
        <a:xfrm>
          <a:off x="0" y="0"/>
          <a:ext cx="0" cy="0"/>
          <a:chOff x="0" y="0"/>
          <a:chExt cx="0" cy="0"/>
        </a:xfrm>
      </p:grpSpPr>
      <p:sp>
        <p:nvSpPr>
          <p:cNvPr id="1243" name="Google Shape;1243;p129"/>
          <p:cNvSpPr txBox="1"/>
          <p:nvPr>
            <p:ph idx="1" type="body"/>
          </p:nvPr>
        </p:nvSpPr>
        <p:spPr>
          <a:xfrm>
            <a:off x="457200" y="1482300"/>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FFFFF"/>
              </a:buClr>
              <a:buSzPts val="3200"/>
              <a:buFont typeface="Arial"/>
              <a:buChar char="•"/>
            </a:pPr>
            <a:r>
              <a:rPr b="0" i="0" lang="en-US" sz="3200" u="none" cap="none" strike="noStrike">
                <a:solidFill>
                  <a:srgbClr val="FFFFFF"/>
                </a:solidFill>
                <a:latin typeface="Calibri"/>
                <a:ea typeface="Calibri"/>
                <a:cs typeface="Calibri"/>
                <a:sym typeface="Calibri"/>
              </a:rPr>
              <a:t>Trade scamming / </a:t>
            </a:r>
            <a:r>
              <a:rPr b="1" i="0" lang="en-US" sz="3200" u="none" cap="none" strike="noStrike">
                <a:solidFill>
                  <a:srgbClr val="FFFFFF"/>
                </a:solidFill>
              </a:rPr>
              <a:t>Deceit </a:t>
            </a:r>
            <a:endParaRPr b="1">
              <a:solidFill>
                <a:srgbClr val="FFFFFF"/>
              </a:solidFill>
            </a:endParaRPr>
          </a:p>
          <a:p>
            <a:pPr indent="-342900" lvl="0" marL="342900" marR="0" rtl="0" algn="l">
              <a:spcBef>
                <a:spcPts val="640"/>
              </a:spcBef>
              <a:spcAft>
                <a:spcPts val="0"/>
              </a:spcAft>
              <a:buClr>
                <a:srgbClr val="FFFFFF"/>
              </a:buClr>
              <a:buSzPts val="3200"/>
              <a:buFont typeface="Arial"/>
              <a:buChar char="•"/>
            </a:pPr>
            <a:r>
              <a:rPr b="1" i="0" lang="en-US" sz="3200" u="none" cap="none" strike="noStrike">
                <a:solidFill>
                  <a:srgbClr val="FFFFFF"/>
                </a:solidFill>
              </a:rPr>
              <a:t>Lack of predictability</a:t>
            </a:r>
            <a:endParaRPr b="1">
              <a:solidFill>
                <a:srgbClr val="FFFFFF"/>
              </a:solidFill>
            </a:endParaRPr>
          </a:p>
          <a:p>
            <a:pPr indent="-342900" lvl="0" marL="342900" marR="0" rtl="0" algn="l">
              <a:spcBef>
                <a:spcPts val="640"/>
              </a:spcBef>
              <a:spcAft>
                <a:spcPts val="0"/>
              </a:spcAft>
              <a:buClr>
                <a:srgbClr val="FFFFFF"/>
              </a:buClr>
              <a:buSzPts val="3200"/>
              <a:buFont typeface="Arial"/>
              <a:buChar char="•"/>
            </a:pPr>
            <a:r>
              <a:rPr b="0" i="0" lang="en-US" sz="3200" u="none" cap="none" strike="noStrike">
                <a:solidFill>
                  <a:srgbClr val="FFFFFF"/>
                </a:solidFill>
                <a:latin typeface="Calibri"/>
                <a:ea typeface="Calibri"/>
                <a:cs typeface="Calibri"/>
                <a:sym typeface="Calibri"/>
              </a:rPr>
              <a:t>Extreme </a:t>
            </a:r>
            <a:r>
              <a:rPr b="1" i="0" lang="en-US" sz="3200" u="none" cap="none" strike="noStrike">
                <a:solidFill>
                  <a:srgbClr val="FFFFFF"/>
                </a:solidFill>
              </a:rPr>
              <a:t>power differentials</a:t>
            </a:r>
            <a:r>
              <a:rPr b="0" i="0" lang="en-US" sz="3200" u="none" cap="none" strike="noStrike">
                <a:solidFill>
                  <a:srgbClr val="FFFFFF"/>
                </a:solidFill>
                <a:latin typeface="Calibri"/>
                <a:ea typeface="Calibri"/>
                <a:cs typeface="Calibri"/>
                <a:sym typeface="Calibri"/>
              </a:rPr>
              <a:t> (no mutual need)</a:t>
            </a:r>
            <a:endParaRPr>
              <a:solidFill>
                <a:srgbClr val="FFFFFF"/>
              </a:solidFill>
            </a:endParaRPr>
          </a:p>
          <a:p>
            <a:pPr indent="-342900" lvl="0" marL="342900" marR="0" rtl="0" algn="l">
              <a:spcBef>
                <a:spcPts val="640"/>
              </a:spcBef>
              <a:spcAft>
                <a:spcPts val="0"/>
              </a:spcAft>
              <a:buClr>
                <a:srgbClr val="FFFFFF"/>
              </a:buClr>
              <a:buSzPts val="3200"/>
              <a:buFont typeface="Arial"/>
              <a:buChar char="•"/>
            </a:pPr>
            <a:r>
              <a:rPr b="0" i="0" lang="en-US" sz="3200" u="none" cap="none" strike="noStrike">
                <a:solidFill>
                  <a:srgbClr val="FFFFFF"/>
                </a:solidFill>
                <a:latin typeface="Calibri"/>
                <a:ea typeface="Calibri"/>
                <a:cs typeface="Calibri"/>
                <a:sym typeface="Calibri"/>
              </a:rPr>
              <a:t>Over designing for freeloaders</a:t>
            </a:r>
            <a:endParaRPr>
              <a:solidFill>
                <a:srgbClr val="FFFFFF"/>
              </a:solidFill>
            </a:endParaRPr>
          </a:p>
          <a:p>
            <a:pPr indent="-342900" lvl="0" marL="342900" marR="0" rtl="0" algn="l">
              <a:spcBef>
                <a:spcPts val="640"/>
              </a:spcBef>
              <a:spcAft>
                <a:spcPts val="0"/>
              </a:spcAft>
              <a:buClr>
                <a:srgbClr val="FFFFFF"/>
              </a:buClr>
              <a:buSzPts val="3200"/>
              <a:buFont typeface="Arial"/>
              <a:buChar char="•"/>
            </a:pPr>
            <a:r>
              <a:rPr b="0" i="0" lang="en-US" sz="3200" u="none" cap="none" strike="noStrike">
                <a:solidFill>
                  <a:srgbClr val="FFFFFF"/>
                </a:solidFill>
                <a:latin typeface="Calibri"/>
                <a:ea typeface="Calibri"/>
                <a:cs typeface="Calibri"/>
                <a:sym typeface="Calibri"/>
              </a:rPr>
              <a:t>High initial </a:t>
            </a:r>
            <a:r>
              <a:rPr b="1" i="0" lang="en-US" sz="3200" u="none" cap="none" strike="noStrike">
                <a:solidFill>
                  <a:srgbClr val="FFFFFF"/>
                </a:solidFill>
              </a:rPr>
              <a:t>interaction costs</a:t>
            </a:r>
            <a:endParaRPr b="1">
              <a:solidFill>
                <a:srgbClr val="FFFFFF"/>
              </a:solidFill>
            </a:endParaRPr>
          </a:p>
        </p:txBody>
      </p:sp>
      <p:sp>
        <p:nvSpPr>
          <p:cNvPr id="1244" name="Google Shape;1244;p129"/>
          <p:cNvSpPr txBox="1"/>
          <p:nvPr>
            <p:ph type="title"/>
          </p:nvPr>
        </p:nvSpPr>
        <p:spPr>
          <a:xfrm>
            <a:off x="1295400" y="228600"/>
            <a:ext cx="73914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a:solidFill>
                  <a:srgbClr val="FFFFFF"/>
                </a:solidFill>
              </a:rPr>
              <a:t>Anti Patterns</a:t>
            </a:r>
            <a:endParaRPr b="1" i="0" sz="4400" u="none" cap="none" strike="noStrike">
              <a:solidFill>
                <a:srgbClr val="FFFFFF"/>
              </a:solidFill>
              <a:latin typeface="Calibri"/>
              <a:ea typeface="Calibri"/>
              <a:cs typeface="Calibri"/>
              <a:sym typeface="Calibri"/>
            </a:endParaRPr>
          </a:p>
        </p:txBody>
      </p:sp>
      <p:pic>
        <p:nvPicPr>
          <p:cNvPr id="1245" name="Google Shape;1245;p129"/>
          <p:cNvPicPr preferRelativeResize="0"/>
          <p:nvPr/>
        </p:nvPicPr>
        <p:blipFill>
          <a:blip r:embed="rId3">
            <a:alphaModFix/>
          </a:blip>
          <a:stretch>
            <a:fillRect/>
          </a:stretch>
        </p:blipFill>
        <p:spPr>
          <a:xfrm>
            <a:off x="228600" y="228598"/>
            <a:ext cx="866123" cy="99060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50" name="Shape 1250"/>
        <p:cNvGrpSpPr/>
        <p:nvPr/>
      </p:nvGrpSpPr>
      <p:grpSpPr>
        <a:xfrm>
          <a:off x="0" y="0"/>
          <a:ext cx="0" cy="0"/>
          <a:chOff x="0" y="0"/>
          <a:chExt cx="0" cy="0"/>
        </a:xfrm>
      </p:grpSpPr>
      <p:pic>
        <p:nvPicPr>
          <p:cNvPr id="1251" name="Google Shape;1251;p130"/>
          <p:cNvPicPr preferRelativeResize="0"/>
          <p:nvPr/>
        </p:nvPicPr>
        <p:blipFill>
          <a:blip r:embed="rId3">
            <a:alphaModFix/>
          </a:blip>
          <a:stretch>
            <a:fillRect/>
          </a:stretch>
        </p:blipFill>
        <p:spPr>
          <a:xfrm>
            <a:off x="6019800" y="-914400"/>
            <a:ext cx="3505198" cy="3962404"/>
          </a:xfrm>
          <a:prstGeom prst="rect">
            <a:avLst/>
          </a:prstGeom>
          <a:noFill/>
          <a:ln>
            <a:noFill/>
          </a:ln>
        </p:spPr>
      </p:pic>
      <p:sp>
        <p:nvSpPr>
          <p:cNvPr id="1252" name="Google Shape;1252;p130"/>
          <p:cNvSpPr txBox="1"/>
          <p:nvPr>
            <p:ph type="title"/>
          </p:nvPr>
        </p:nvSpPr>
        <p:spPr>
          <a:xfrm>
            <a:off x="457200" y="2667000"/>
            <a:ext cx="8382000" cy="2133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b="0" lang="en-US">
                <a:solidFill>
                  <a:srgbClr val="FFFFFF"/>
                </a:solidFill>
              </a:rPr>
              <a:t>The Big Anti-Pattern</a:t>
            </a:r>
            <a:endParaRPr>
              <a:solidFill>
                <a:srgbClr val="FFFFFF"/>
              </a:solidFill>
            </a:endParaRPr>
          </a:p>
          <a:p>
            <a:pPr indent="0" lvl="0" marL="0" marR="0" rtl="0" algn="l">
              <a:spcBef>
                <a:spcPts val="0"/>
              </a:spcBef>
              <a:spcAft>
                <a:spcPts val="0"/>
              </a:spcAft>
              <a:buClr>
                <a:srgbClr val="C00000"/>
              </a:buClr>
              <a:buSzPts val="4400"/>
              <a:buFont typeface="Calibri"/>
              <a:buNone/>
            </a:pPr>
            <a:r>
              <a:rPr lang="en-US" sz="7200">
                <a:solidFill>
                  <a:srgbClr val="FFFFFF"/>
                </a:solidFill>
              </a:rPr>
              <a:t>Early Zero Sum</a:t>
            </a:r>
            <a:endParaRPr sz="72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3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Naive </a:t>
            </a:r>
            <a:r>
              <a:rPr lang="en-US"/>
              <a:t>Tools</a:t>
            </a:r>
            <a:endParaRPr/>
          </a:p>
        </p:txBody>
      </p:sp>
      <p:sp>
        <p:nvSpPr>
          <p:cNvPr id="1258" name="Google Shape;1258;p131"/>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342900" lvl="0" marL="342900" rtl="0" algn="l">
              <a:spcBef>
                <a:spcPts val="640"/>
              </a:spcBef>
              <a:spcAft>
                <a:spcPts val="0"/>
              </a:spcAft>
              <a:buSzPts val="3200"/>
              <a:buChar char="•"/>
            </a:pPr>
            <a:r>
              <a:rPr b="1" lang="en-US"/>
              <a:t>Chat: </a:t>
            </a:r>
            <a:r>
              <a:rPr lang="en-US"/>
              <a:t>We can reciprocate socially</a:t>
            </a:r>
            <a:endParaRPr/>
          </a:p>
          <a:p>
            <a:pPr indent="-342900" lvl="0" marL="342900" rtl="0" algn="l">
              <a:spcBef>
                <a:spcPts val="640"/>
              </a:spcBef>
              <a:spcAft>
                <a:spcPts val="0"/>
              </a:spcAft>
              <a:buSzPts val="3200"/>
              <a:buChar char="•"/>
            </a:pPr>
            <a:r>
              <a:rPr b="1" lang="en-US"/>
              <a:t>Friend lists</a:t>
            </a:r>
            <a:r>
              <a:rPr lang="en-US"/>
              <a:t>: We acknowledge a relationship</a:t>
            </a:r>
            <a:endParaRPr/>
          </a:p>
          <a:p>
            <a:pPr indent="-342900" lvl="0" marL="342900" rtl="0" algn="l">
              <a:spcBef>
                <a:spcPts val="640"/>
              </a:spcBef>
              <a:spcAft>
                <a:spcPts val="0"/>
              </a:spcAft>
              <a:buSzPts val="3200"/>
              <a:buChar char="•"/>
            </a:pPr>
            <a:r>
              <a:rPr b="1" lang="en-US"/>
              <a:t>Shared Goals</a:t>
            </a:r>
            <a:r>
              <a:rPr lang="en-US"/>
              <a:t>: We each want the same thing</a:t>
            </a:r>
            <a:endParaRPr b="1"/>
          </a:p>
          <a:p>
            <a:pPr indent="-342900" lvl="0" marL="342900" rtl="0" algn="l">
              <a:spcBef>
                <a:spcPts val="640"/>
              </a:spcBef>
              <a:spcAft>
                <a:spcPts val="0"/>
              </a:spcAft>
              <a:buSzPts val="3200"/>
              <a:buChar char="•"/>
            </a:pPr>
            <a:r>
              <a:rPr b="1" lang="en-US"/>
              <a:t>Guilds</a:t>
            </a:r>
            <a:r>
              <a:rPr lang="en-US"/>
              <a:t>: Opt-in tribes with shared norms</a:t>
            </a:r>
            <a:endParaRPr/>
          </a:p>
          <a:p>
            <a:pPr indent="-342900" lvl="0" marL="342900" rtl="0" algn="l">
              <a:spcBef>
                <a:spcPts val="640"/>
              </a:spcBef>
              <a:spcAft>
                <a:spcPts val="0"/>
              </a:spcAft>
              <a:buSzPts val="3200"/>
              <a:buChar char="•"/>
            </a:pPr>
            <a:r>
              <a:rPr b="1" lang="en-US"/>
              <a:t>Gifting</a:t>
            </a:r>
            <a:r>
              <a:rPr lang="en-US"/>
              <a:t>: Giving something to someone</a:t>
            </a:r>
            <a:endParaRPr b="1"/>
          </a:p>
          <a:p>
            <a:pPr indent="-342900" lvl="0" marL="342900" rtl="0" algn="l">
              <a:spcBef>
                <a:spcPts val="640"/>
              </a:spcBef>
              <a:spcAft>
                <a:spcPts val="0"/>
              </a:spcAft>
              <a:buSzPts val="3200"/>
              <a:buChar char="•"/>
            </a:pPr>
            <a:r>
              <a:rPr b="1" lang="en-US"/>
              <a:t>Trade</a:t>
            </a:r>
            <a:r>
              <a:rPr lang="en-US"/>
              <a:t>: We each have what the other needs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32"/>
          <p:cNvSpPr txBox="1"/>
          <p:nvPr>
            <p:ph type="title"/>
          </p:nvPr>
        </p:nvSpPr>
        <p:spPr>
          <a:xfrm>
            <a:off x="381000" y="2590800"/>
            <a:ext cx="8305800" cy="2362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C00000"/>
              </a:buClr>
              <a:buSzPts val="4400"/>
              <a:buFont typeface="Calibri"/>
              <a:buNone/>
            </a:pPr>
            <a:r>
              <a:rPr b="0" lang="en-US" sz="2400">
                <a:solidFill>
                  <a:srgbClr val="666666"/>
                </a:solidFill>
              </a:rPr>
              <a:t>Key lesson</a:t>
            </a:r>
            <a:endParaRPr/>
          </a:p>
          <a:p>
            <a:pPr indent="0" lvl="0" marL="0" rtl="0" algn="l">
              <a:spcBef>
                <a:spcPts val="0"/>
              </a:spcBef>
              <a:spcAft>
                <a:spcPts val="0"/>
              </a:spcAft>
              <a:buClr>
                <a:srgbClr val="C00000"/>
              </a:buClr>
              <a:buSzPts val="4400"/>
              <a:buFont typeface="Calibri"/>
              <a:buNone/>
            </a:pPr>
            <a:r>
              <a:rPr lang="en-US"/>
              <a:t>Design </a:t>
            </a:r>
            <a:r>
              <a:rPr lang="en-US"/>
              <a:t>systems that intentionally level up Friendship</a:t>
            </a:r>
            <a:endParaRPr/>
          </a:p>
        </p:txBody>
      </p:sp>
      <p:pic>
        <p:nvPicPr>
          <p:cNvPr id="1265" name="Google Shape;1265;p132"/>
          <p:cNvPicPr preferRelativeResize="0"/>
          <p:nvPr/>
        </p:nvPicPr>
        <p:blipFill>
          <a:blip r:embed="rId3">
            <a:alphaModFix/>
          </a:blip>
          <a:stretch>
            <a:fillRect/>
          </a:stretch>
        </p:blipFill>
        <p:spPr>
          <a:xfrm>
            <a:off x="5943600" y="-1143000"/>
            <a:ext cx="4267200" cy="4267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graphicFrame>
        <p:nvGraphicFramePr>
          <p:cNvPr id="1271" name="Google Shape;1271;p133"/>
          <p:cNvGraphicFramePr/>
          <p:nvPr/>
        </p:nvGraphicFramePr>
        <p:xfrm>
          <a:off x="303950" y="1164135"/>
          <a:ext cx="3000000" cy="3000000"/>
        </p:xfrm>
        <a:graphic>
          <a:graphicData uri="http://schemas.openxmlformats.org/drawingml/2006/table">
            <a:tbl>
              <a:tblPr>
                <a:noFill/>
                <a:tableStyleId>{0AB41696-6854-4C37-B8D7-B36A7FB67288}</a:tableStyleId>
              </a:tblPr>
              <a:tblGrid>
                <a:gridCol w="679950"/>
                <a:gridCol w="1783600"/>
                <a:gridCol w="6147900"/>
              </a:tblGrid>
              <a:tr h="518225">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FDBDB"/>
                    </a:solidFill>
                  </a:tcPr>
                </a:tc>
                <a:tc>
                  <a:txBody>
                    <a:bodyPr/>
                    <a:lstStyle/>
                    <a:p>
                      <a:pPr indent="0" lvl="0" marL="0" rtl="0" algn="l">
                        <a:spcBef>
                          <a:spcPts val="0"/>
                        </a:spcBef>
                        <a:spcAft>
                          <a:spcPts val="0"/>
                        </a:spcAft>
                        <a:buNone/>
                      </a:pPr>
                      <a:r>
                        <a:rPr b="1" lang="en-US" sz="2000">
                          <a:latin typeface="Calibri"/>
                          <a:ea typeface="Calibri"/>
                          <a:cs typeface="Calibri"/>
                          <a:sym typeface="Calibri"/>
                        </a:rPr>
                        <a:t>Solitary play</a:t>
                      </a:r>
                      <a:endParaRPr b="1"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US" sz="2000">
                          <a:solidFill>
                            <a:schemeClr val="dk1"/>
                          </a:solidFill>
                          <a:latin typeface="Calibri"/>
                          <a:ea typeface="Calibri"/>
                          <a:cs typeface="Calibri"/>
                          <a:sym typeface="Calibri"/>
                        </a:rPr>
                        <a:t>Playing alone</a:t>
                      </a:r>
                      <a:endParaRPr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518225">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b="1" lang="en-US" sz="2000">
                          <a:latin typeface="Calibri"/>
                          <a:ea typeface="Calibri"/>
                          <a:cs typeface="Calibri"/>
                          <a:sym typeface="Calibri"/>
                        </a:rPr>
                        <a:t>Parallel play</a:t>
                      </a:r>
                      <a:endParaRPr b="1"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lnSpc>
                          <a:spcPct val="80000"/>
                        </a:lnSpc>
                        <a:spcBef>
                          <a:spcPts val="544"/>
                        </a:spcBef>
                        <a:spcAft>
                          <a:spcPts val="0"/>
                        </a:spcAft>
                        <a:buNone/>
                      </a:pPr>
                      <a:r>
                        <a:rPr lang="en-US" sz="2000">
                          <a:solidFill>
                            <a:schemeClr val="dk1"/>
                          </a:solidFill>
                          <a:latin typeface="Calibri"/>
                          <a:ea typeface="Calibri"/>
                          <a:cs typeface="Calibri"/>
                          <a:sym typeface="Calibri"/>
                        </a:rPr>
                        <a:t>Playing next to others</a:t>
                      </a:r>
                      <a:endParaRPr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518225">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rPr b="1" lang="en-US" sz="2000">
                          <a:latin typeface="Calibri"/>
                          <a:ea typeface="Calibri"/>
                          <a:cs typeface="Calibri"/>
                          <a:sym typeface="Calibri"/>
                        </a:rPr>
                        <a:t>Ambient Coop</a:t>
                      </a:r>
                      <a:endParaRPr b="1"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lnSpc>
                          <a:spcPct val="80000"/>
                        </a:lnSpc>
                        <a:spcBef>
                          <a:spcPts val="544"/>
                        </a:spcBef>
                        <a:spcAft>
                          <a:spcPts val="0"/>
                        </a:spcAft>
                        <a:buNone/>
                      </a:pPr>
                      <a:r>
                        <a:rPr lang="en-US" sz="2000">
                          <a:solidFill>
                            <a:schemeClr val="dk1"/>
                          </a:solidFill>
                          <a:latin typeface="Calibri"/>
                          <a:ea typeface="Calibri"/>
                          <a:cs typeface="Calibri"/>
                          <a:sym typeface="Calibri"/>
                        </a:rPr>
                        <a:t>We help others without meaning to</a:t>
                      </a:r>
                      <a:endParaRPr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518225">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rPr b="1" lang="en-US" sz="2000">
                          <a:latin typeface="Calibri"/>
                          <a:ea typeface="Calibri"/>
                          <a:cs typeface="Calibri"/>
                          <a:sym typeface="Calibri"/>
                        </a:rPr>
                        <a:t>Soft Coop</a:t>
                      </a:r>
                      <a:endParaRPr b="1"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lnSpc>
                          <a:spcPct val="80000"/>
                        </a:lnSpc>
                        <a:spcBef>
                          <a:spcPts val="544"/>
                        </a:spcBef>
                        <a:spcAft>
                          <a:spcPts val="0"/>
                        </a:spcAft>
                        <a:buNone/>
                      </a:pPr>
                      <a:r>
                        <a:rPr lang="en-US" sz="2000">
                          <a:solidFill>
                            <a:schemeClr val="dk1"/>
                          </a:solidFill>
                          <a:latin typeface="Calibri"/>
                          <a:ea typeface="Calibri"/>
                          <a:cs typeface="Calibri"/>
                          <a:sym typeface="Calibri"/>
                        </a:rPr>
                        <a:t>We intentionally benefit others</a:t>
                      </a:r>
                      <a:endParaRPr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518225">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rPr b="1" lang="en-US" sz="2000">
                          <a:latin typeface="Calibri"/>
                          <a:ea typeface="Calibri"/>
                          <a:cs typeface="Calibri"/>
                          <a:sym typeface="Calibri"/>
                        </a:rPr>
                        <a:t>Hard Coop</a:t>
                      </a:r>
                      <a:endParaRPr b="1"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lnSpc>
                          <a:spcPct val="80000"/>
                        </a:lnSpc>
                        <a:spcBef>
                          <a:spcPts val="544"/>
                        </a:spcBef>
                        <a:spcAft>
                          <a:spcPts val="0"/>
                        </a:spcAft>
                        <a:buNone/>
                      </a:pPr>
                      <a:r>
                        <a:rPr lang="en-US" sz="2000">
                          <a:solidFill>
                            <a:schemeClr val="dk1"/>
                          </a:solidFill>
                          <a:latin typeface="Calibri"/>
                          <a:ea typeface="Calibri"/>
                          <a:cs typeface="Calibri"/>
                          <a:sym typeface="Calibri"/>
                        </a:rPr>
                        <a:t>We must collaborate to progress</a:t>
                      </a:r>
                      <a:endParaRPr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r h="745300">
                <a:tc>
                  <a:txBody>
                    <a:bodyPr/>
                    <a:lstStyle/>
                    <a:p>
                      <a:pPr indent="0" lvl="0" marL="0" marR="0" rtl="0" algn="l">
                        <a:lnSpc>
                          <a:spcPct val="80000"/>
                        </a:lnSpc>
                        <a:spcBef>
                          <a:spcPts val="0"/>
                        </a:spcBef>
                        <a:spcAft>
                          <a:spcPts val="0"/>
                        </a:spcAft>
                        <a:buNone/>
                      </a:pPr>
                      <a:r>
                        <a:t/>
                      </a:r>
                      <a:endParaRPr b="1" sz="2720">
                        <a:solidFill>
                          <a:schemeClr val="dk1"/>
                        </a:solidFill>
                        <a:latin typeface="Calibri"/>
                        <a:ea typeface="Calibri"/>
                        <a:cs typeface="Calibri"/>
                        <a:sym typeface="Calibri"/>
                      </a:endParaRPr>
                    </a:p>
                  </a:txBody>
                  <a:tcPr marT="91425" marB="91425" marR="91425" marL="91425">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US" sz="2000">
                          <a:latin typeface="Calibri"/>
                          <a:ea typeface="Calibri"/>
                          <a:cs typeface="Calibri"/>
                          <a:sym typeface="Calibri"/>
                        </a:rPr>
                        <a:t>Friends</a:t>
                      </a:r>
                      <a:endParaRPr b="1"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c>
                  <a:txBody>
                    <a:bodyPr/>
                    <a:lstStyle/>
                    <a:p>
                      <a:pPr indent="0" lvl="0" marL="0" rtl="0" algn="l">
                        <a:lnSpc>
                          <a:spcPct val="80000"/>
                        </a:lnSpc>
                        <a:spcBef>
                          <a:spcPts val="544"/>
                        </a:spcBef>
                        <a:spcAft>
                          <a:spcPts val="0"/>
                        </a:spcAft>
                        <a:buNone/>
                      </a:pPr>
                      <a:r>
                        <a:rPr lang="en-US" sz="2000">
                          <a:solidFill>
                            <a:schemeClr val="dk1"/>
                          </a:solidFill>
                          <a:latin typeface="Calibri"/>
                          <a:ea typeface="Calibri"/>
                          <a:cs typeface="Calibri"/>
                          <a:sym typeface="Calibri"/>
                        </a:rPr>
                        <a:t>We spend time together. </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Because we find it intrinsically rewarding.</a:t>
                      </a:r>
                      <a:endParaRPr sz="2000">
                        <a:latin typeface="Calibri"/>
                        <a:ea typeface="Calibri"/>
                        <a:cs typeface="Calibri"/>
                        <a:sym typeface="Calibri"/>
                      </a:endParaRPr>
                    </a:p>
                  </a:txBody>
                  <a:tcPr marT="91425" marB="91425"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tcPr>
                </a:tc>
              </a:tr>
            </a:tbl>
          </a:graphicData>
        </a:graphic>
      </p:graphicFrame>
      <p:sp>
        <p:nvSpPr>
          <p:cNvPr id="1272" name="Google Shape;1272;p133"/>
          <p:cNvSpPr/>
          <p:nvPr/>
        </p:nvSpPr>
        <p:spPr>
          <a:xfrm>
            <a:off x="503413" y="4437675"/>
            <a:ext cx="305100" cy="315300"/>
          </a:xfrm>
          <a:prstGeom prst="hear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33"/>
          <p:cNvSpPr txBox="1"/>
          <p:nvPr>
            <p:ph type="title"/>
          </p:nvPr>
        </p:nvSpPr>
        <p:spPr>
          <a:xfrm>
            <a:off x="457200" y="7620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a:t>Friendship Levels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34"/>
          <p:cNvSpPr txBox="1"/>
          <p:nvPr>
            <p:ph type="title"/>
          </p:nvPr>
        </p:nvSpPr>
        <p:spPr>
          <a:xfrm>
            <a:off x="304800" y="205979"/>
            <a:ext cx="85344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C00000"/>
              </a:buClr>
              <a:buSzPts val="3959"/>
              <a:buFont typeface="Calibri"/>
              <a:buNone/>
            </a:pPr>
            <a:r>
              <a:rPr b="0" lang="en-US" sz="3959"/>
              <a:t>Parallel</a:t>
            </a:r>
            <a:r>
              <a:rPr b="0" lang="en-US" sz="3959"/>
              <a:t> play: </a:t>
            </a:r>
            <a:r>
              <a:rPr lang="en-US" sz="3959"/>
              <a:t>Automate Initial Response</a:t>
            </a:r>
            <a:endParaRPr/>
          </a:p>
        </p:txBody>
      </p:sp>
      <p:pic>
        <p:nvPicPr>
          <p:cNvPr id="1280" name="Google Shape;1280;p134"/>
          <p:cNvPicPr preferRelativeResize="0"/>
          <p:nvPr/>
        </p:nvPicPr>
        <p:blipFill rotWithShape="1">
          <a:blip r:embed="rId3">
            <a:alphaModFix/>
          </a:blip>
          <a:srcRect b="0" l="0" r="0" t="0"/>
          <a:stretch/>
        </p:blipFill>
        <p:spPr>
          <a:xfrm>
            <a:off x="-24064" y="1428750"/>
            <a:ext cx="9443289" cy="274192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35"/>
          <p:cNvSpPr txBox="1"/>
          <p:nvPr>
            <p:ph type="title"/>
          </p:nvPr>
        </p:nvSpPr>
        <p:spPr>
          <a:xfrm>
            <a:off x="228600" y="205979"/>
            <a:ext cx="86868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t>Soft Coop</a:t>
            </a:r>
            <a:r>
              <a:rPr b="0" lang="en-US"/>
              <a:t>:</a:t>
            </a:r>
            <a:r>
              <a:rPr lang="en-US"/>
              <a:t> </a:t>
            </a:r>
            <a:r>
              <a:rPr lang="en-US"/>
              <a:t>Non-zero sum </a:t>
            </a:r>
            <a:r>
              <a:rPr lang="en-US"/>
              <a:t>Loot</a:t>
            </a:r>
            <a:endParaRPr b="1" i="0" sz="4400" u="none" cap="none" strike="noStrike">
              <a:solidFill>
                <a:srgbClr val="C00000"/>
              </a:solidFill>
              <a:latin typeface="Calibri"/>
              <a:ea typeface="Calibri"/>
              <a:cs typeface="Calibri"/>
              <a:sym typeface="Calibri"/>
            </a:endParaRPr>
          </a:p>
        </p:txBody>
      </p:sp>
      <p:sp>
        <p:nvSpPr>
          <p:cNvPr id="1286" name="Google Shape;1286;p135"/>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If you kill something on the screen, we both get XP.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Is your game generous if players are doing what you desire?</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If a player shoots an enemy, they get loot. No last hits</a:t>
            </a:r>
            <a:endParaRPr/>
          </a:p>
        </p:txBody>
      </p:sp>
      <p:pic>
        <p:nvPicPr>
          <p:cNvPr id="1287" name="Google Shape;1287;p135"/>
          <p:cNvPicPr preferRelativeResize="0"/>
          <p:nvPr/>
        </p:nvPicPr>
        <p:blipFill rotWithShape="1">
          <a:blip r:embed="rId3">
            <a:alphaModFix/>
          </a:blip>
          <a:srcRect b="0" l="0" r="0" t="13374"/>
          <a:stretch/>
        </p:blipFill>
        <p:spPr>
          <a:xfrm>
            <a:off x="-9480" y="1219200"/>
            <a:ext cx="9153480" cy="61722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pic>
        <p:nvPicPr>
          <p:cNvPr id="1292" name="Google Shape;1292;p136"/>
          <p:cNvPicPr preferRelativeResize="0"/>
          <p:nvPr/>
        </p:nvPicPr>
        <p:blipFill>
          <a:blip r:embed="rId3">
            <a:alphaModFix/>
          </a:blip>
          <a:stretch>
            <a:fillRect/>
          </a:stretch>
        </p:blipFill>
        <p:spPr>
          <a:xfrm>
            <a:off x="0" y="0"/>
            <a:ext cx="10202978" cy="514350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7" name="Shape 1297"/>
        <p:cNvGrpSpPr/>
        <p:nvPr/>
      </p:nvGrpSpPr>
      <p:grpSpPr>
        <a:xfrm>
          <a:off x="0" y="0"/>
          <a:ext cx="0" cy="0"/>
          <a:chOff x="0" y="0"/>
          <a:chExt cx="0" cy="0"/>
        </a:xfrm>
      </p:grpSpPr>
      <p:sp>
        <p:nvSpPr>
          <p:cNvPr id="1298" name="Google Shape;1298;p137"/>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C00000"/>
              </a:buClr>
              <a:buSzPts val="3959"/>
              <a:buFont typeface="Calibri"/>
              <a:buNone/>
            </a:pPr>
            <a:r>
              <a:rPr b="0" lang="en-US" sz="3959"/>
              <a:t>Pattern:</a:t>
            </a:r>
            <a:r>
              <a:rPr lang="en-US" sz="3959"/>
              <a:t> Non-zero sum guild rewards</a:t>
            </a:r>
            <a:endParaRPr/>
          </a:p>
        </p:txBody>
      </p:sp>
      <p:sp>
        <p:nvSpPr>
          <p:cNvPr id="1299" name="Google Shape;1299;p137"/>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1300" name="Google Shape;1300;p137"/>
          <p:cNvPicPr preferRelativeResize="0"/>
          <p:nvPr/>
        </p:nvPicPr>
        <p:blipFill rotWithShape="1">
          <a:blip r:embed="rId3">
            <a:alphaModFix/>
          </a:blip>
          <a:srcRect b="22910" l="0" r="0" t="0"/>
          <a:stretch/>
        </p:blipFill>
        <p:spPr>
          <a:xfrm>
            <a:off x="0" y="1219200"/>
            <a:ext cx="9144002" cy="3962400"/>
          </a:xfrm>
          <a:prstGeom prst="rect">
            <a:avLst/>
          </a:prstGeom>
          <a:noFill/>
          <a:ln>
            <a:noFill/>
          </a:ln>
        </p:spPr>
      </p:pic>
      <p:sp>
        <p:nvSpPr>
          <p:cNvPr id="1301" name="Google Shape;1301;p137"/>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37"/>
          <p:cNvSpPr txBox="1"/>
          <p:nvPr>
            <p:ph type="title"/>
          </p:nvPr>
        </p:nvSpPr>
        <p:spPr>
          <a:xfrm>
            <a:off x="152400" y="1371600"/>
            <a:ext cx="8229600" cy="19050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0" lang="en-US" sz="3000">
                <a:solidFill>
                  <a:srgbClr val="FFFFFF"/>
                </a:solidFill>
              </a:rPr>
              <a:t>I call it the “Super Bowl ring” philosophy...when a team wins the Super Bowl...all the players on the field and the first string, second string all get rings...</a:t>
            </a:r>
            <a:br>
              <a:rPr b="0" lang="en-US" sz="3600">
                <a:solidFill>
                  <a:srgbClr val="FFFFFF"/>
                </a:solidFill>
              </a:rPr>
            </a:br>
            <a:r>
              <a:rPr b="0" lang="en-US" sz="3600">
                <a:solidFill>
                  <a:srgbClr val="FFFFFF"/>
                </a:solidFill>
              </a:rPr>
              <a:t>-M.E. Chung</a:t>
            </a:r>
            <a:endParaRPr b="0" sz="36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0000"/>
        </a:solidFill>
      </p:bgPr>
    </p:bg>
    <p:spTree>
      <p:nvGrpSpPr>
        <p:cNvPr id="371" name="Shape 371"/>
        <p:cNvGrpSpPr/>
        <p:nvPr/>
      </p:nvGrpSpPr>
      <p:grpSpPr>
        <a:xfrm>
          <a:off x="0" y="0"/>
          <a:ext cx="0" cy="0"/>
          <a:chOff x="0" y="0"/>
          <a:chExt cx="0" cy="0"/>
        </a:xfrm>
      </p:grpSpPr>
      <p:sp>
        <p:nvSpPr>
          <p:cNvPr id="372" name="Google Shape;372;p57"/>
          <p:cNvSpPr txBox="1"/>
          <p:nvPr>
            <p:ph type="title"/>
          </p:nvPr>
        </p:nvSpPr>
        <p:spPr>
          <a:xfrm>
            <a:off x="457200" y="3276600"/>
            <a:ext cx="8229600" cy="8574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lang="en-US" sz="5400">
                <a:solidFill>
                  <a:srgbClr val="FFFFFF"/>
                </a:solidFill>
              </a:rPr>
              <a:t>Happiness</a:t>
            </a:r>
            <a:endParaRPr sz="5400">
              <a:solidFill>
                <a:srgbClr val="FFFFFF"/>
              </a:solidFill>
            </a:endParaRPr>
          </a:p>
        </p:txBody>
      </p:sp>
      <p:sp>
        <p:nvSpPr>
          <p:cNvPr id="373" name="Google Shape;373;p57"/>
          <p:cNvSpPr/>
          <p:nvPr/>
        </p:nvSpPr>
        <p:spPr>
          <a:xfrm>
            <a:off x="3451378" y="833400"/>
            <a:ext cx="2255400" cy="2290800"/>
          </a:xfrm>
          <a:prstGeom prst="hear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3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0" lang="en-US"/>
              <a:t>Hard Coop</a:t>
            </a:r>
            <a:r>
              <a:rPr b="0" lang="en-US"/>
              <a:t>:</a:t>
            </a:r>
            <a:r>
              <a:rPr lang="en-US"/>
              <a:t> Specialized Roles</a:t>
            </a:r>
            <a:endParaRPr/>
          </a:p>
        </p:txBody>
      </p:sp>
      <p:sp>
        <p:nvSpPr>
          <p:cNvPr id="1309" name="Google Shape;1309;p13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352"/>
              </a:spcBef>
              <a:spcAft>
                <a:spcPts val="0"/>
              </a:spcAft>
              <a:buClr>
                <a:schemeClr val="dk1"/>
              </a:buClr>
              <a:buSzPts val="1760"/>
              <a:buFont typeface="Arial"/>
              <a:buChar char="•"/>
            </a:pPr>
            <a:r>
              <a:t/>
            </a:r>
            <a:endParaRPr/>
          </a:p>
        </p:txBody>
      </p:sp>
      <p:pic>
        <p:nvPicPr>
          <p:cNvPr id="1310" name="Google Shape;1310;p138"/>
          <p:cNvPicPr preferRelativeResize="0"/>
          <p:nvPr/>
        </p:nvPicPr>
        <p:blipFill>
          <a:blip r:embed="rId3">
            <a:alphaModFix/>
          </a:blip>
          <a:stretch>
            <a:fillRect/>
          </a:stretch>
        </p:blipFill>
        <p:spPr>
          <a:xfrm>
            <a:off x="0" y="1219200"/>
            <a:ext cx="9144000" cy="6858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3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t/>
            </a:r>
            <a:endParaRPr b="1" i="0" sz="4400" u="none" cap="none" strike="noStrike">
              <a:solidFill>
                <a:srgbClr val="C00000"/>
              </a:solidFill>
              <a:latin typeface="Calibri"/>
              <a:ea typeface="Calibri"/>
              <a:cs typeface="Calibri"/>
              <a:sym typeface="Calibri"/>
            </a:endParaRPr>
          </a:p>
        </p:txBody>
      </p:sp>
      <p:sp>
        <p:nvSpPr>
          <p:cNvPr id="1316" name="Google Shape;1316;p13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Related image" id="1317" name="Google Shape;1317;p139"/>
          <p:cNvPicPr preferRelativeResize="0"/>
          <p:nvPr/>
        </p:nvPicPr>
        <p:blipFill rotWithShape="1">
          <a:blip r:embed="rId3">
            <a:alphaModFix/>
          </a:blip>
          <a:srcRect b="0" l="0" r="0" t="0"/>
          <a:stretch/>
        </p:blipFill>
        <p:spPr>
          <a:xfrm>
            <a:off x="0" y="0"/>
            <a:ext cx="3833246" cy="5134842"/>
          </a:xfrm>
          <a:prstGeom prst="rect">
            <a:avLst/>
          </a:prstGeom>
          <a:noFill/>
          <a:ln>
            <a:noFill/>
          </a:ln>
        </p:spPr>
      </p:pic>
      <p:pic>
        <p:nvPicPr>
          <p:cNvPr descr="http://ilarge.lisimg.com/image/704326/740full-yohoho%21-puzzle-pirates-screenshot.jpg" id="1318" name="Google Shape;1318;p139"/>
          <p:cNvPicPr preferRelativeResize="0"/>
          <p:nvPr/>
        </p:nvPicPr>
        <p:blipFill rotWithShape="1">
          <a:blip r:embed="rId4">
            <a:alphaModFix/>
          </a:blip>
          <a:srcRect b="0" l="0" r="0" t="0"/>
          <a:stretch/>
        </p:blipFill>
        <p:spPr>
          <a:xfrm>
            <a:off x="3810000" y="0"/>
            <a:ext cx="6851142" cy="513835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40"/>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You fail if you don’t work together</a:t>
            </a:r>
            <a:endParaRPr/>
          </a:p>
        </p:txBody>
      </p:sp>
      <p:sp>
        <p:nvSpPr>
          <p:cNvPr id="1325" name="Google Shape;1325;p140"/>
          <p:cNvSpPr txBox="1"/>
          <p:nvPr/>
        </p:nvSpPr>
        <p:spPr>
          <a:xfrm>
            <a:off x="762000" y="1981200"/>
            <a:ext cx="16764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Sailing</a:t>
            </a:r>
            <a:endParaRPr b="1" sz="3000" u="sng"/>
          </a:p>
        </p:txBody>
      </p:sp>
      <p:sp>
        <p:nvSpPr>
          <p:cNvPr id="1326" name="Google Shape;1326;p140"/>
          <p:cNvSpPr txBox="1"/>
          <p:nvPr/>
        </p:nvSpPr>
        <p:spPr>
          <a:xfrm>
            <a:off x="1676400" y="2971800"/>
            <a:ext cx="21336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Carpentry</a:t>
            </a:r>
            <a:endParaRPr sz="3000" u="sng"/>
          </a:p>
        </p:txBody>
      </p:sp>
      <p:sp>
        <p:nvSpPr>
          <p:cNvPr id="1327" name="Google Shape;1327;p140"/>
          <p:cNvSpPr txBox="1"/>
          <p:nvPr/>
        </p:nvSpPr>
        <p:spPr>
          <a:xfrm>
            <a:off x="7010400" y="2057400"/>
            <a:ext cx="17526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Rigging</a:t>
            </a:r>
            <a:endParaRPr sz="3000" u="sng"/>
          </a:p>
        </p:txBody>
      </p:sp>
      <p:sp>
        <p:nvSpPr>
          <p:cNvPr id="1328" name="Google Shape;1328;p140"/>
          <p:cNvSpPr txBox="1"/>
          <p:nvPr/>
        </p:nvSpPr>
        <p:spPr>
          <a:xfrm>
            <a:off x="1676400" y="4038600"/>
            <a:ext cx="22098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Gunnery</a:t>
            </a:r>
            <a:endParaRPr sz="3000" u="sng"/>
          </a:p>
        </p:txBody>
      </p:sp>
      <p:sp>
        <p:nvSpPr>
          <p:cNvPr id="1329" name="Google Shape;1329;p140"/>
          <p:cNvSpPr txBox="1"/>
          <p:nvPr/>
        </p:nvSpPr>
        <p:spPr>
          <a:xfrm>
            <a:off x="5334000" y="2971800"/>
            <a:ext cx="22098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Navigation</a:t>
            </a:r>
            <a:endParaRPr sz="3000" u="sng"/>
          </a:p>
        </p:txBody>
      </p:sp>
      <p:sp>
        <p:nvSpPr>
          <p:cNvPr id="1330" name="Google Shape;1330;p140"/>
          <p:cNvSpPr txBox="1"/>
          <p:nvPr/>
        </p:nvSpPr>
        <p:spPr>
          <a:xfrm>
            <a:off x="3581400" y="1524000"/>
            <a:ext cx="22098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Command</a:t>
            </a:r>
            <a:endParaRPr sz="3000" u="sng"/>
          </a:p>
        </p:txBody>
      </p:sp>
      <p:sp>
        <p:nvSpPr>
          <p:cNvPr id="1331" name="Google Shape;1331;p140"/>
          <p:cNvSpPr txBox="1"/>
          <p:nvPr/>
        </p:nvSpPr>
        <p:spPr>
          <a:xfrm>
            <a:off x="5181600" y="4038600"/>
            <a:ext cx="3124200" cy="5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Bilge Pumping</a:t>
            </a:r>
            <a:endParaRPr sz="3000" u="sng"/>
          </a:p>
        </p:txBody>
      </p:sp>
      <p:sp>
        <p:nvSpPr>
          <p:cNvPr id="1332" name="Google Shape;1332;p140"/>
          <p:cNvSpPr/>
          <p:nvPr/>
        </p:nvSpPr>
        <p:spPr>
          <a:xfrm>
            <a:off x="533400" y="2057400"/>
            <a:ext cx="381000" cy="3810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40"/>
          <p:cNvSpPr/>
          <p:nvPr/>
        </p:nvSpPr>
        <p:spPr>
          <a:xfrm>
            <a:off x="3352800" y="1600200"/>
            <a:ext cx="381000" cy="381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40"/>
          <p:cNvSpPr/>
          <p:nvPr/>
        </p:nvSpPr>
        <p:spPr>
          <a:xfrm>
            <a:off x="5029200" y="4114800"/>
            <a:ext cx="381000" cy="3810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41"/>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1341" name="Google Shape;1341;p141"/>
          <p:cNvPicPr preferRelativeResize="0"/>
          <p:nvPr/>
        </p:nvPicPr>
        <p:blipFill>
          <a:blip r:embed="rId3">
            <a:alphaModFix/>
          </a:blip>
          <a:stretch>
            <a:fillRect/>
          </a:stretch>
        </p:blipFill>
        <p:spPr>
          <a:xfrm>
            <a:off x="0" y="421018"/>
            <a:ext cx="9144001" cy="3922382"/>
          </a:xfrm>
          <a:prstGeom prst="rect">
            <a:avLst/>
          </a:prstGeom>
          <a:noFill/>
          <a:ln>
            <a:noFill/>
          </a:ln>
        </p:spPr>
      </p:pic>
      <p:sp>
        <p:nvSpPr>
          <p:cNvPr id="1342" name="Google Shape;1342;p141"/>
          <p:cNvSpPr txBox="1"/>
          <p:nvPr/>
        </p:nvSpPr>
        <p:spPr>
          <a:xfrm>
            <a:off x="0" y="4495800"/>
            <a:ext cx="9144000" cy="561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300"/>
              </a:spcBef>
              <a:spcAft>
                <a:spcPts val="0"/>
              </a:spcAft>
              <a:buNone/>
            </a:pPr>
            <a:r>
              <a:rPr lang="en-US" sz="1500">
                <a:latin typeface="Calibri"/>
                <a:ea typeface="Calibri"/>
                <a:cs typeface="Calibri"/>
                <a:sym typeface="Calibri"/>
              </a:rPr>
              <a:t>“Spectrum of Trust”, K</a:t>
            </a:r>
            <a:r>
              <a:rPr lang="en-US"/>
              <a:t>oster, Cammarata et al. https://www.raphkoster.com/2018/03/16/the-trust-spectrum/ </a:t>
            </a:r>
            <a:endParaRPr b="1" sz="4800">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7" name="Shape 1347"/>
        <p:cNvGrpSpPr/>
        <p:nvPr/>
      </p:nvGrpSpPr>
      <p:grpSpPr>
        <a:xfrm>
          <a:off x="0" y="0"/>
          <a:ext cx="0" cy="0"/>
          <a:chOff x="0" y="0"/>
          <a:chExt cx="0" cy="0"/>
        </a:xfrm>
      </p:grpSpPr>
      <p:sp>
        <p:nvSpPr>
          <p:cNvPr id="1348" name="Google Shape;1348;p142"/>
          <p:cNvSpPr txBox="1"/>
          <p:nvPr>
            <p:ph type="title"/>
          </p:nvPr>
        </p:nvSpPr>
        <p:spPr>
          <a:xfrm>
            <a:off x="457200" y="205979"/>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Official Relationships</a:t>
            </a:r>
            <a:endParaRPr/>
          </a:p>
        </p:txBody>
      </p:sp>
      <p:sp>
        <p:nvSpPr>
          <p:cNvPr id="1349" name="Google Shape;1349;p142"/>
          <p:cNvSpPr txBox="1"/>
          <p:nvPr>
            <p:ph idx="1" type="body"/>
          </p:nvPr>
        </p:nvSpPr>
        <p:spPr>
          <a:xfrm>
            <a:off x="457200" y="1200151"/>
            <a:ext cx="8229600" cy="33945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p:txBody>
      </p:sp>
      <p:pic>
        <p:nvPicPr>
          <p:cNvPr id="1350" name="Google Shape;1350;p142"/>
          <p:cNvPicPr preferRelativeResize="0"/>
          <p:nvPr/>
        </p:nvPicPr>
        <p:blipFill>
          <a:blip r:embed="rId3">
            <a:alphaModFix/>
          </a:blip>
          <a:stretch>
            <a:fillRect/>
          </a:stretch>
        </p:blipFill>
        <p:spPr>
          <a:xfrm>
            <a:off x="0" y="1162050"/>
            <a:ext cx="9143999" cy="5010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4" name="Shape 1354"/>
        <p:cNvGrpSpPr/>
        <p:nvPr/>
      </p:nvGrpSpPr>
      <p:grpSpPr>
        <a:xfrm>
          <a:off x="0" y="0"/>
          <a:ext cx="0" cy="0"/>
          <a:chOff x="0" y="0"/>
          <a:chExt cx="0" cy="0"/>
        </a:xfrm>
      </p:grpSpPr>
      <p:sp>
        <p:nvSpPr>
          <p:cNvPr id="1355" name="Google Shape;1355;p14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1" i="0" lang="en-US" sz="4400" u="none" cap="none" strike="noStrike">
                <a:solidFill>
                  <a:srgbClr val="C00000"/>
                </a:solidFill>
                <a:latin typeface="Calibri"/>
                <a:ea typeface="Calibri"/>
                <a:cs typeface="Calibri"/>
                <a:sym typeface="Calibri"/>
              </a:rPr>
              <a:t>Patronage</a:t>
            </a:r>
            <a:endParaRPr/>
          </a:p>
        </p:txBody>
      </p:sp>
      <p:sp>
        <p:nvSpPr>
          <p:cNvPr id="1356" name="Google Shape;1356;p143"/>
          <p:cNvSpPr/>
          <p:nvPr/>
        </p:nvSpPr>
        <p:spPr>
          <a:xfrm>
            <a:off x="3657600" y="15240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Patron</a:t>
            </a:r>
            <a:endParaRPr sz="3000"/>
          </a:p>
        </p:txBody>
      </p:sp>
      <p:sp>
        <p:nvSpPr>
          <p:cNvPr id="1357" name="Google Shape;1357;p143"/>
          <p:cNvSpPr/>
          <p:nvPr/>
        </p:nvSpPr>
        <p:spPr>
          <a:xfrm>
            <a:off x="3657600" y="34290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Newbie</a:t>
            </a:r>
            <a:endParaRPr sz="3000"/>
          </a:p>
        </p:txBody>
      </p:sp>
      <p:cxnSp>
        <p:nvCxnSpPr>
          <p:cNvPr id="1358" name="Google Shape;1358;p143"/>
          <p:cNvCxnSpPr>
            <a:stCxn id="1356" idx="2"/>
            <a:endCxn id="1357" idx="0"/>
          </p:cNvCxnSpPr>
          <p:nvPr/>
        </p:nvCxnSpPr>
        <p:spPr>
          <a:xfrm>
            <a:off x="4572000" y="2362200"/>
            <a:ext cx="0" cy="1066800"/>
          </a:xfrm>
          <a:prstGeom prst="straightConnector1">
            <a:avLst/>
          </a:prstGeom>
          <a:noFill/>
          <a:ln cap="flat" cmpd="sng" w="38100">
            <a:solidFill>
              <a:srgbClr val="FF0000"/>
            </a:solidFill>
            <a:prstDash val="solid"/>
            <a:round/>
            <a:headEnd len="med" w="med" type="none"/>
            <a:tailEnd len="med" w="med" type="triangle"/>
          </a:ln>
        </p:spPr>
      </p:cxnSp>
      <p:sp>
        <p:nvSpPr>
          <p:cNvPr id="1359" name="Google Shape;1359;p143"/>
          <p:cNvSpPr txBox="1"/>
          <p:nvPr>
            <p:ph type="title"/>
          </p:nvPr>
        </p:nvSpPr>
        <p:spPr>
          <a:xfrm>
            <a:off x="5029200" y="2571600"/>
            <a:ext cx="1981200" cy="628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sz="3600"/>
              <a:t>Overture</a:t>
            </a:r>
            <a:endParaRPr sz="2400"/>
          </a:p>
        </p:txBody>
      </p:sp>
      <p:sp>
        <p:nvSpPr>
          <p:cNvPr id="1360" name="Google Shape;1360;p143"/>
          <p:cNvSpPr/>
          <p:nvPr/>
        </p:nvSpPr>
        <p:spPr>
          <a:xfrm rot="-5400000">
            <a:off x="4800600" y="2819400"/>
            <a:ext cx="304800" cy="152400"/>
          </a:xfrm>
          <a:prstGeom prst="triangle">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4" name="Shape 1364"/>
        <p:cNvGrpSpPr/>
        <p:nvPr/>
      </p:nvGrpSpPr>
      <p:grpSpPr>
        <a:xfrm>
          <a:off x="0" y="0"/>
          <a:ext cx="0" cy="0"/>
          <a:chOff x="0" y="0"/>
          <a:chExt cx="0" cy="0"/>
        </a:xfrm>
      </p:grpSpPr>
      <p:sp>
        <p:nvSpPr>
          <p:cNvPr id="1365" name="Google Shape;1365;p144"/>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1" i="0" lang="en-US" sz="4400" u="none" cap="none" strike="noStrike">
                <a:solidFill>
                  <a:srgbClr val="C00000"/>
                </a:solidFill>
                <a:latin typeface="Calibri"/>
                <a:ea typeface="Calibri"/>
                <a:cs typeface="Calibri"/>
                <a:sym typeface="Calibri"/>
              </a:rPr>
              <a:t>Patronage</a:t>
            </a:r>
            <a:endParaRPr/>
          </a:p>
        </p:txBody>
      </p:sp>
      <p:sp>
        <p:nvSpPr>
          <p:cNvPr id="1366" name="Google Shape;1366;p144"/>
          <p:cNvSpPr/>
          <p:nvPr/>
        </p:nvSpPr>
        <p:spPr>
          <a:xfrm>
            <a:off x="3657600" y="15240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Patron</a:t>
            </a:r>
            <a:endParaRPr sz="3000"/>
          </a:p>
        </p:txBody>
      </p:sp>
      <p:sp>
        <p:nvSpPr>
          <p:cNvPr id="1367" name="Google Shape;1367;p144"/>
          <p:cNvSpPr/>
          <p:nvPr/>
        </p:nvSpPr>
        <p:spPr>
          <a:xfrm>
            <a:off x="3657600" y="34290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Newbie</a:t>
            </a:r>
            <a:endParaRPr sz="3000"/>
          </a:p>
        </p:txBody>
      </p:sp>
      <p:cxnSp>
        <p:nvCxnSpPr>
          <p:cNvPr id="1368" name="Google Shape;1368;p144"/>
          <p:cNvCxnSpPr>
            <a:stCxn id="1366" idx="2"/>
            <a:endCxn id="1367" idx="0"/>
          </p:cNvCxnSpPr>
          <p:nvPr/>
        </p:nvCxnSpPr>
        <p:spPr>
          <a:xfrm>
            <a:off x="4572000" y="2362200"/>
            <a:ext cx="0" cy="1066800"/>
          </a:xfrm>
          <a:prstGeom prst="straightConnector1">
            <a:avLst/>
          </a:prstGeom>
          <a:noFill/>
          <a:ln cap="flat" cmpd="sng" w="38100">
            <a:solidFill>
              <a:srgbClr val="999999"/>
            </a:solidFill>
            <a:prstDash val="solid"/>
            <a:round/>
            <a:headEnd len="med" w="med" type="none"/>
            <a:tailEnd len="med" w="med" type="triangle"/>
          </a:ln>
        </p:spPr>
      </p:cxnSp>
      <p:sp>
        <p:nvSpPr>
          <p:cNvPr id="1369" name="Google Shape;1369;p144"/>
          <p:cNvSpPr txBox="1"/>
          <p:nvPr>
            <p:ph type="title"/>
          </p:nvPr>
        </p:nvSpPr>
        <p:spPr>
          <a:xfrm>
            <a:off x="6477000" y="2571600"/>
            <a:ext cx="1981200" cy="628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C00000"/>
              </a:buClr>
              <a:buSzPts val="4400"/>
              <a:buFont typeface="Calibri"/>
              <a:buNone/>
            </a:pPr>
            <a:r>
              <a:rPr lang="en-US" sz="3600"/>
              <a:t>XP</a:t>
            </a:r>
            <a:endParaRPr sz="2400"/>
          </a:p>
        </p:txBody>
      </p:sp>
      <p:sp>
        <p:nvSpPr>
          <p:cNvPr id="1370" name="Google Shape;1370;p144"/>
          <p:cNvSpPr/>
          <p:nvPr/>
        </p:nvSpPr>
        <p:spPr>
          <a:xfrm rot="-5400000">
            <a:off x="6248400" y="2819400"/>
            <a:ext cx="304800" cy="152400"/>
          </a:xfrm>
          <a:prstGeom prst="triangle">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1" name="Google Shape;1371;p144"/>
          <p:cNvCxnSpPr>
            <a:stCxn id="1367" idx="3"/>
            <a:endCxn id="1366" idx="3"/>
          </p:cNvCxnSpPr>
          <p:nvPr/>
        </p:nvCxnSpPr>
        <p:spPr>
          <a:xfrm flipH="1" rot="10800000">
            <a:off x="5486400" y="1943100"/>
            <a:ext cx="600" cy="1905000"/>
          </a:xfrm>
          <a:prstGeom prst="curvedConnector3">
            <a:avLst>
              <a:gd fmla="val 101408333" name="adj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5" name="Shape 1375"/>
        <p:cNvGrpSpPr/>
        <p:nvPr/>
      </p:nvGrpSpPr>
      <p:grpSpPr>
        <a:xfrm>
          <a:off x="0" y="0"/>
          <a:ext cx="0" cy="0"/>
          <a:chOff x="0" y="0"/>
          <a:chExt cx="0" cy="0"/>
        </a:xfrm>
      </p:grpSpPr>
      <p:sp>
        <p:nvSpPr>
          <p:cNvPr id="1376" name="Google Shape;1376;p14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C00000"/>
              </a:buClr>
              <a:buSzPts val="4400"/>
              <a:buFont typeface="Calibri"/>
              <a:buNone/>
            </a:pPr>
            <a:r>
              <a:rPr b="1" i="0" lang="en-US" sz="4400" u="none" cap="none" strike="noStrike">
                <a:solidFill>
                  <a:srgbClr val="C00000"/>
                </a:solidFill>
                <a:latin typeface="Calibri"/>
                <a:ea typeface="Calibri"/>
                <a:cs typeface="Calibri"/>
                <a:sym typeface="Calibri"/>
              </a:rPr>
              <a:t>Patronage</a:t>
            </a:r>
            <a:endParaRPr/>
          </a:p>
        </p:txBody>
      </p:sp>
      <p:sp>
        <p:nvSpPr>
          <p:cNvPr id="1377" name="Google Shape;1377;p145"/>
          <p:cNvSpPr/>
          <p:nvPr/>
        </p:nvSpPr>
        <p:spPr>
          <a:xfrm>
            <a:off x="1600200" y="25146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Patron</a:t>
            </a:r>
            <a:endParaRPr sz="3000"/>
          </a:p>
        </p:txBody>
      </p:sp>
      <p:sp>
        <p:nvSpPr>
          <p:cNvPr id="1378" name="Google Shape;1378;p145"/>
          <p:cNvSpPr/>
          <p:nvPr/>
        </p:nvSpPr>
        <p:spPr>
          <a:xfrm>
            <a:off x="609600" y="38862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Newbie</a:t>
            </a:r>
            <a:endParaRPr sz="3000"/>
          </a:p>
        </p:txBody>
      </p:sp>
      <p:cxnSp>
        <p:nvCxnSpPr>
          <p:cNvPr id="1379" name="Google Shape;1379;p145"/>
          <p:cNvCxnSpPr>
            <a:stCxn id="1377" idx="2"/>
            <a:endCxn id="1378" idx="0"/>
          </p:cNvCxnSpPr>
          <p:nvPr/>
        </p:nvCxnSpPr>
        <p:spPr>
          <a:xfrm flipH="1">
            <a:off x="1524000" y="3352800"/>
            <a:ext cx="990600" cy="533400"/>
          </a:xfrm>
          <a:prstGeom prst="straightConnector1">
            <a:avLst/>
          </a:prstGeom>
          <a:noFill/>
          <a:ln cap="flat" cmpd="sng" w="38100">
            <a:solidFill>
              <a:srgbClr val="999999"/>
            </a:solidFill>
            <a:prstDash val="solid"/>
            <a:round/>
            <a:headEnd len="med" w="med" type="triangle"/>
            <a:tailEnd len="med" w="med" type="triangle"/>
          </a:ln>
        </p:spPr>
      </p:cxnSp>
      <p:sp>
        <p:nvSpPr>
          <p:cNvPr id="1380" name="Google Shape;1380;p145"/>
          <p:cNvSpPr/>
          <p:nvPr/>
        </p:nvSpPr>
        <p:spPr>
          <a:xfrm>
            <a:off x="2667000" y="38862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Newbie</a:t>
            </a:r>
            <a:endParaRPr sz="3000"/>
          </a:p>
        </p:txBody>
      </p:sp>
      <p:cxnSp>
        <p:nvCxnSpPr>
          <p:cNvPr id="1381" name="Google Shape;1381;p145"/>
          <p:cNvCxnSpPr>
            <a:stCxn id="1377" idx="2"/>
            <a:endCxn id="1380" idx="0"/>
          </p:cNvCxnSpPr>
          <p:nvPr/>
        </p:nvCxnSpPr>
        <p:spPr>
          <a:xfrm>
            <a:off x="2514600" y="3352800"/>
            <a:ext cx="1066800" cy="533400"/>
          </a:xfrm>
          <a:prstGeom prst="straightConnector1">
            <a:avLst/>
          </a:prstGeom>
          <a:noFill/>
          <a:ln cap="flat" cmpd="sng" w="38100">
            <a:solidFill>
              <a:srgbClr val="999999"/>
            </a:solidFill>
            <a:prstDash val="solid"/>
            <a:round/>
            <a:headEnd len="med" w="med" type="triangle"/>
            <a:tailEnd len="med" w="med" type="triangle"/>
          </a:ln>
        </p:spPr>
      </p:cxnSp>
      <p:sp>
        <p:nvSpPr>
          <p:cNvPr id="1382" name="Google Shape;1382;p145"/>
          <p:cNvSpPr/>
          <p:nvPr/>
        </p:nvSpPr>
        <p:spPr>
          <a:xfrm>
            <a:off x="5715000" y="25146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Patron</a:t>
            </a:r>
            <a:endParaRPr sz="3000"/>
          </a:p>
        </p:txBody>
      </p:sp>
      <p:sp>
        <p:nvSpPr>
          <p:cNvPr id="1383" name="Google Shape;1383;p145"/>
          <p:cNvSpPr/>
          <p:nvPr/>
        </p:nvSpPr>
        <p:spPr>
          <a:xfrm>
            <a:off x="4724400" y="38862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Newbie</a:t>
            </a:r>
            <a:endParaRPr sz="3000"/>
          </a:p>
        </p:txBody>
      </p:sp>
      <p:cxnSp>
        <p:nvCxnSpPr>
          <p:cNvPr id="1384" name="Google Shape;1384;p145"/>
          <p:cNvCxnSpPr>
            <a:stCxn id="1382" idx="2"/>
            <a:endCxn id="1383" idx="0"/>
          </p:cNvCxnSpPr>
          <p:nvPr/>
        </p:nvCxnSpPr>
        <p:spPr>
          <a:xfrm flipH="1">
            <a:off x="5638800" y="3352800"/>
            <a:ext cx="990600" cy="533400"/>
          </a:xfrm>
          <a:prstGeom prst="straightConnector1">
            <a:avLst/>
          </a:prstGeom>
          <a:noFill/>
          <a:ln cap="flat" cmpd="sng" w="38100">
            <a:solidFill>
              <a:srgbClr val="999999"/>
            </a:solidFill>
            <a:prstDash val="solid"/>
            <a:round/>
            <a:headEnd len="med" w="med" type="triangle"/>
            <a:tailEnd len="med" w="med" type="triangle"/>
          </a:ln>
        </p:spPr>
      </p:cxnSp>
      <p:sp>
        <p:nvSpPr>
          <p:cNvPr id="1385" name="Google Shape;1385;p145"/>
          <p:cNvSpPr/>
          <p:nvPr/>
        </p:nvSpPr>
        <p:spPr>
          <a:xfrm>
            <a:off x="6781800" y="38862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Newbie</a:t>
            </a:r>
            <a:endParaRPr sz="3000"/>
          </a:p>
        </p:txBody>
      </p:sp>
      <p:cxnSp>
        <p:nvCxnSpPr>
          <p:cNvPr id="1386" name="Google Shape;1386;p145"/>
          <p:cNvCxnSpPr>
            <a:stCxn id="1382" idx="2"/>
            <a:endCxn id="1385" idx="0"/>
          </p:cNvCxnSpPr>
          <p:nvPr/>
        </p:nvCxnSpPr>
        <p:spPr>
          <a:xfrm>
            <a:off x="6629400" y="3352800"/>
            <a:ext cx="1066800" cy="533400"/>
          </a:xfrm>
          <a:prstGeom prst="straightConnector1">
            <a:avLst/>
          </a:prstGeom>
          <a:noFill/>
          <a:ln cap="flat" cmpd="sng" w="38100">
            <a:solidFill>
              <a:srgbClr val="999999"/>
            </a:solidFill>
            <a:prstDash val="solid"/>
            <a:round/>
            <a:headEnd len="med" w="med" type="triangle"/>
            <a:tailEnd len="med" w="med" type="triangle"/>
          </a:ln>
        </p:spPr>
      </p:cxnSp>
      <p:sp>
        <p:nvSpPr>
          <p:cNvPr id="1387" name="Google Shape;1387;p145"/>
          <p:cNvSpPr/>
          <p:nvPr/>
        </p:nvSpPr>
        <p:spPr>
          <a:xfrm>
            <a:off x="3657600" y="1219200"/>
            <a:ext cx="1828800" cy="838200"/>
          </a:xfrm>
          <a:prstGeom prst="rect">
            <a:avLst/>
          </a:prstGeom>
          <a:solidFill>
            <a:srgbClr val="FFFFFF"/>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Patron</a:t>
            </a:r>
            <a:endParaRPr sz="3000"/>
          </a:p>
        </p:txBody>
      </p:sp>
      <p:cxnSp>
        <p:nvCxnSpPr>
          <p:cNvPr id="1388" name="Google Shape;1388;p145"/>
          <p:cNvCxnSpPr>
            <a:stCxn id="1387" idx="2"/>
            <a:endCxn id="1377" idx="0"/>
          </p:cNvCxnSpPr>
          <p:nvPr/>
        </p:nvCxnSpPr>
        <p:spPr>
          <a:xfrm flipH="1">
            <a:off x="2514600" y="2057400"/>
            <a:ext cx="2057400" cy="457200"/>
          </a:xfrm>
          <a:prstGeom prst="straightConnector1">
            <a:avLst/>
          </a:prstGeom>
          <a:noFill/>
          <a:ln cap="flat" cmpd="sng" w="38100">
            <a:solidFill>
              <a:srgbClr val="999999"/>
            </a:solidFill>
            <a:prstDash val="solid"/>
            <a:round/>
            <a:headEnd len="med" w="med" type="triangle"/>
            <a:tailEnd len="med" w="med" type="triangle"/>
          </a:ln>
        </p:spPr>
      </p:cxnSp>
      <p:cxnSp>
        <p:nvCxnSpPr>
          <p:cNvPr id="1389" name="Google Shape;1389;p145"/>
          <p:cNvCxnSpPr>
            <a:stCxn id="1387" idx="2"/>
            <a:endCxn id="1382" idx="0"/>
          </p:cNvCxnSpPr>
          <p:nvPr/>
        </p:nvCxnSpPr>
        <p:spPr>
          <a:xfrm>
            <a:off x="4572000" y="2057400"/>
            <a:ext cx="2057400" cy="457200"/>
          </a:xfrm>
          <a:prstGeom prst="straightConnector1">
            <a:avLst/>
          </a:prstGeom>
          <a:noFill/>
          <a:ln cap="flat" cmpd="sng" w="38100">
            <a:solidFill>
              <a:srgbClr val="999999"/>
            </a:solidFill>
            <a:prstDash val="solid"/>
            <a:round/>
            <a:headEnd len="med" w="med" type="triangl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46"/>
          <p:cNvSpPr txBox="1"/>
          <p:nvPr>
            <p:ph type="ctrTitle"/>
          </p:nvPr>
        </p:nvSpPr>
        <p:spPr>
          <a:xfrm>
            <a:off x="2971800" y="3352800"/>
            <a:ext cx="5867400" cy="11025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5400"/>
              <a:buFont typeface="Calibri"/>
              <a:buNone/>
            </a:pPr>
            <a:r>
              <a:rPr lang="en-US"/>
              <a:t>4</a:t>
            </a:r>
            <a:r>
              <a:rPr lang="en-US"/>
              <a:t>. Disclosure</a:t>
            </a:r>
            <a:endParaRPr/>
          </a:p>
        </p:txBody>
      </p:sp>
      <p:sp>
        <p:nvSpPr>
          <p:cNvPr id="1395" name="Google Shape;1395;p146"/>
          <p:cNvSpPr txBox="1"/>
          <p:nvPr>
            <p:ph idx="1" type="subTitle"/>
          </p:nvPr>
        </p:nvSpPr>
        <p:spPr>
          <a:xfrm>
            <a:off x="2971800" y="2438400"/>
            <a:ext cx="5029200"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3200"/>
              <a:buFont typeface="Arial"/>
              <a:buNone/>
            </a:pPr>
            <a:r>
              <a:rPr lang="en-US"/>
              <a:t>Reveal weakness for strongest bonds</a:t>
            </a:r>
            <a:endParaRPr/>
          </a:p>
        </p:txBody>
      </p:sp>
      <p:sp>
        <p:nvSpPr>
          <p:cNvPr id="1396" name="Google Shape;1396;p146"/>
          <p:cNvSpPr/>
          <p:nvPr/>
        </p:nvSpPr>
        <p:spPr>
          <a:xfrm rot="10800000">
            <a:off x="457200" y="1066800"/>
            <a:ext cx="609600" cy="685800"/>
          </a:xfrm>
          <a:prstGeom prst="rtTriangl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6"/>
          <p:cNvSpPr/>
          <p:nvPr/>
        </p:nvSpPr>
        <p:spPr>
          <a:xfrm rot="10800000">
            <a:off x="1143000" y="1905000"/>
            <a:ext cx="457200" cy="685800"/>
          </a:xfrm>
          <a:prstGeom prst="rtTriangl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6"/>
          <p:cNvSpPr/>
          <p:nvPr/>
        </p:nvSpPr>
        <p:spPr>
          <a:xfrm rot="10800000">
            <a:off x="1676400" y="2743200"/>
            <a:ext cx="304800" cy="685800"/>
          </a:xfrm>
          <a:prstGeom prst="rtTriangl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6"/>
          <p:cNvSpPr/>
          <p:nvPr/>
        </p:nvSpPr>
        <p:spPr>
          <a:xfrm rot="10800000">
            <a:off x="2057400" y="3581400"/>
            <a:ext cx="228600" cy="685800"/>
          </a:xfrm>
          <a:prstGeom prst="rtTriangle">
            <a:avLst/>
          </a:prstGeom>
          <a:solidFill>
            <a:srgbClr val="FF9900"/>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6"/>
          <p:cNvSpPr/>
          <p:nvPr/>
        </p:nvSpPr>
        <p:spPr>
          <a:xfrm>
            <a:off x="1066800" y="1066800"/>
            <a:ext cx="1752600" cy="685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6"/>
          <p:cNvSpPr/>
          <p:nvPr/>
        </p:nvSpPr>
        <p:spPr>
          <a:xfrm>
            <a:off x="1600200" y="1905000"/>
            <a:ext cx="1219200" cy="685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6"/>
          <p:cNvSpPr/>
          <p:nvPr/>
        </p:nvSpPr>
        <p:spPr>
          <a:xfrm>
            <a:off x="1981200" y="2743200"/>
            <a:ext cx="838200" cy="685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6"/>
          <p:cNvSpPr/>
          <p:nvPr/>
        </p:nvSpPr>
        <p:spPr>
          <a:xfrm>
            <a:off x="2286000" y="3581400"/>
            <a:ext cx="533400" cy="685800"/>
          </a:xfrm>
          <a:prstGeom prst="rect">
            <a:avLst/>
          </a:prstGeom>
          <a:solidFill>
            <a:srgbClr val="FF9900"/>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47"/>
          <p:cNvSpPr txBox="1"/>
          <p:nvPr>
            <p:ph idx="1" type="body"/>
          </p:nvPr>
        </p:nvSpPr>
        <p:spPr>
          <a:xfrm>
            <a:off x="457200" y="1047750"/>
            <a:ext cx="8229600" cy="33944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In deep relationship: </a:t>
            </a:r>
            <a:r>
              <a:rPr b="0" i="0" lang="en-US" sz="3200" u="none" cap="none" strike="noStrike">
                <a:solidFill>
                  <a:schemeClr val="dk1"/>
                </a:solidFill>
                <a:latin typeface="Calibri"/>
                <a:ea typeface="Calibri"/>
                <a:cs typeface="Calibri"/>
                <a:sym typeface="Calibri"/>
              </a:rPr>
              <a:t>Reciprocation loops change from superficial mirroring to </a:t>
            </a:r>
            <a:r>
              <a:rPr b="1" i="0" lang="en-US" sz="3200" u="none" cap="none" strike="noStrike">
                <a:solidFill>
                  <a:schemeClr val="dk1"/>
                </a:solidFill>
                <a:latin typeface="Calibri"/>
                <a:ea typeface="Calibri"/>
                <a:cs typeface="Calibri"/>
                <a:sym typeface="Calibri"/>
              </a:rPr>
              <a:t>riskier trust building </a:t>
            </a:r>
            <a:endParaRPr/>
          </a:p>
          <a:p>
            <a:pPr indent="0" lvl="0" marL="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spcBef>
                <a:spcPts val="640"/>
              </a:spcBef>
              <a:spcAft>
                <a:spcPts val="0"/>
              </a:spcAft>
              <a:buClr>
                <a:schemeClr val="dk1"/>
              </a:buClr>
              <a:buSzPts val="3200"/>
              <a:buFont typeface="Arial"/>
              <a:buNone/>
            </a:pPr>
            <a:r>
              <a:rPr b="1" i="0" lang="en-US" sz="3200" u="none" cap="none" strike="noStrike">
                <a:solidFill>
                  <a:schemeClr val="dk1"/>
                </a:solidFill>
                <a:latin typeface="Calibri"/>
                <a:ea typeface="Calibri"/>
                <a:cs typeface="Calibri"/>
                <a:sym typeface="Calibri"/>
              </a:rPr>
              <a:t>The key to de</a:t>
            </a:r>
            <a:r>
              <a:rPr b="1" lang="en-US"/>
              <a:t>ep </a:t>
            </a:r>
            <a:r>
              <a:rPr b="1" i="0" lang="en-US" sz="3200" u="none" cap="none" strike="noStrike">
                <a:solidFill>
                  <a:schemeClr val="dk1"/>
                </a:solidFill>
                <a:latin typeface="Calibri"/>
                <a:ea typeface="Calibri"/>
                <a:cs typeface="Calibri"/>
                <a:sym typeface="Calibri"/>
              </a:rPr>
              <a:t>trust:</a:t>
            </a:r>
            <a:r>
              <a:rPr b="0" i="0" lang="en-US" sz="3200" u="none" cap="none" strike="noStrike">
                <a:solidFill>
                  <a:schemeClr val="dk1"/>
                </a:solidFill>
                <a:latin typeface="Calibri"/>
                <a:ea typeface="Calibri"/>
                <a:cs typeface="Calibri"/>
                <a:sym typeface="Calibri"/>
              </a:rPr>
              <a:t> The ability to disclose</a:t>
            </a:r>
            <a:r>
              <a:rPr lang="en-US"/>
              <a:t> risky </a:t>
            </a:r>
            <a:r>
              <a:rPr b="0" i="0" lang="en-US" sz="3200" u="none" cap="none" strike="noStrike">
                <a:solidFill>
                  <a:schemeClr val="dk1"/>
                </a:solidFill>
                <a:latin typeface="Calibri"/>
                <a:ea typeface="Calibri"/>
                <a:cs typeface="Calibri"/>
                <a:sym typeface="Calibri"/>
              </a:rPr>
              <a:t>information to a friend without rejection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